
<file path=[Content_Types].xml><?xml version="1.0" encoding="utf-8"?>
<Types xmlns="http://schemas.openxmlformats.org/package/2006/content-types">
  <Default Extension="xml" ContentType="application/vnd.openxmlformats-package.core-properties+xml"/>
  <Default Extension="png" ContentType="image/png"/>
  <Default Extension="rels" ContentType="application/vnd.openxmlformats-package.relationship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Masters/theme/theme2.xml" ContentType="application/vnd.openxmlformats-officedocument.theme+xml"/>
  <Override PartName="/ppt/slideLayouts/slideLayout1.xml" ContentType="application/vnd.openxmlformats-officedocument.presentationml.slideLayout+xml"/>
  <Override PartName="/ppt/notesMasters/notesMaster1.xml" ContentType="application/vnd.openxmlformats-officedocument.presentationml.notesMaster+xml"/>
  <Override PartName="/ppt/notesMasters/theme/theme3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</Types>
</file>

<file path=_rels/.rels>&#65279;<?xml version="1.0" encoding="utf-8"?><Relationships xmlns="http://schemas.openxmlformats.org/package/2006/relationships"><Relationship Type="http://schemas.openxmlformats.org/package/2006/relationships/metadata/core-properties" Target="/docProps/core.xml" Id="Rcbfe53e9b2b0459b" /><Relationship Type="http://schemas.openxmlformats.org/officeDocument/2006/relationships/extended-properties" Target="/docProps/app.xml" Id="Rb0255858fed0421d" /><Relationship Type="http://schemas.openxmlformats.org/officeDocument/2006/relationships/officeDocument" Target="/ppt/presentation.xml" Id="R961371b368bd4a3f" /></Relationships>
</file>

<file path=ppt/presentation.xml><?xml version="1.0" encoding="utf-8"?>
<p:presentation xmlns:p="http://schemas.openxmlformats.org/presentationml/2006/main">
  <p:sldMasterIdLst>
    <p:sldMasterId xmlns:r="http://schemas.openxmlformats.org/officeDocument/2006/relationships" id="2147483648" r:id="Rea14b8b7738e4b0b"/>
  </p:sldMasterIdLst>
  <p:notesMasterIdLst>
    <p:notesMasterId xmlns:r="http://schemas.openxmlformats.org/officeDocument/2006/relationships" r:id="R3f35e6c797344faa"/>
  </p:notesMasterIdLst>
  <p:sldIdLst>
    <p:sldId xmlns:r="http://schemas.openxmlformats.org/officeDocument/2006/relationships" id="256" r:id="Re4b5b05f91284ad4"/>
    <p:sldId xmlns:r="http://schemas.openxmlformats.org/officeDocument/2006/relationships" id="257" r:id="R73bc5033882747ad"/>
    <p:sldId xmlns:r="http://schemas.openxmlformats.org/officeDocument/2006/relationships" id="258" r:id="R6d19455193d044b3"/>
    <p:sldId xmlns:r="http://schemas.openxmlformats.org/officeDocument/2006/relationships" id="259" r:id="R063ae7f7c8164ccd"/>
    <p:sldId xmlns:r="http://schemas.openxmlformats.org/officeDocument/2006/relationships" id="260" r:id="R168bbdae2e6b4395"/>
    <p:sldId xmlns:r="http://schemas.openxmlformats.org/officeDocument/2006/relationships" id="261" r:id="Rede4d6e6aeb24c86"/>
    <p:sldId xmlns:r="http://schemas.openxmlformats.org/officeDocument/2006/relationships" id="262" r:id="R417296e814e74ffb"/>
    <p:sldId xmlns:r="http://schemas.openxmlformats.org/officeDocument/2006/relationships" id="263" r:id="R1812dfb186ce4cfd"/>
  </p:sldIdLst>
  <p:sldSz cx="12192000" cy="6858000"/>
  <p:notesSz cx="6858000" cy="9144000"/>
  <p:defaultTextStyle>
    <a:defPPr xmlns:a="http://schemas.openxmlformats.org/drawingml/2006/main">
      <a:defRPr lang="en-US"/>
    </a:defPPr>
    <a:lvl1pPr xmlns:a="http://schemas.openxmlformats.org/drawingml/2006/main" marL="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1pPr>
    <a:lvl2pPr xmlns:a="http://schemas.openxmlformats.org/drawingml/2006/main" marL="4572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2pPr>
    <a:lvl3pPr xmlns:a="http://schemas.openxmlformats.org/drawingml/2006/main" marL="9144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3pPr>
    <a:lvl4pPr xmlns:a="http://schemas.openxmlformats.org/drawingml/2006/main" marL="13716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4pPr>
    <a:lvl5pPr xmlns:a="http://schemas.openxmlformats.org/drawingml/2006/main" marL="18288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5pPr>
    <a:lvl6pPr xmlns:a="http://schemas.openxmlformats.org/drawingml/2006/main" marL="22860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6pPr>
    <a:lvl7pPr xmlns:a="http://schemas.openxmlformats.org/drawingml/2006/main" marL="27432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7pPr>
    <a:lvl8pPr xmlns:a="http://schemas.openxmlformats.org/drawingml/2006/main" marL="32004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8pPr>
    <a:lvl9pPr xmlns:a="http://schemas.openxmlformats.org/drawingml/2006/main" marL="36576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>
  <p:extLst>
    <p:ext xmlns:p14="http://schemas.microsoft.com/office/powerpoint/2010/main" uri="{E76CE94A-603C-4142-B9EB-6D1370010A27}">
      <p14:discardImageEditData val="0"/>
    </p:ext>
    <p:ext xmlns:p14="http://schemas.microsoft.com/office/powerpoint/2010/main" uri="{D31A062A-798A-4329-ABDD-BBA856620510}">
      <p14:defaultImageDpi val="32767"/>
    </p:ext>
    <p:ext xmlns:p15="http://schemas.microsoft.com/office/powerpoint/2012/main" uri="{FD5EFAAD-0ECE-453E-9831-46B23BE46B34}">
      <p15:chartTrackingRefBased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_rels/presentation.xml.rels>&#65279;<?xml version="1.0" encoding="utf-8"?><Relationships xmlns="http://schemas.openxmlformats.org/package/2006/relationships"><Relationship Type="http://schemas.openxmlformats.org/officeDocument/2006/relationships/theme" Target="/ppt/theme/theme1.xml" Id="Rde19b07838a1445e" /><Relationship Type="http://schemas.openxmlformats.org/officeDocument/2006/relationships/slideMaster" Target="/ppt/slideMasters/slideMaster1.xml" Id="Rea14b8b7738e4b0b" /><Relationship Type="http://schemas.openxmlformats.org/officeDocument/2006/relationships/notesMaster" Target="/ppt/notesMasters/notesMaster1.xml" Id="R3f35e6c797344faa" /><Relationship Type="http://schemas.openxmlformats.org/officeDocument/2006/relationships/presProps" Target="/ppt/presProps.xml" Id="R84f4ebfb22f34ea1" /><Relationship Type="http://schemas.openxmlformats.org/officeDocument/2006/relationships/tableStyles" Target="/ppt/tableStyles.xml" Id="R1d0caf0ebd174fb2" /><Relationship Type="http://schemas.openxmlformats.org/officeDocument/2006/relationships/slide" Target="/ppt/slides/slide1.xml" Id="Re4b5b05f91284ad4" /><Relationship Type="http://schemas.openxmlformats.org/officeDocument/2006/relationships/slide" Target="/ppt/slides/slide2.xml" Id="R73bc5033882747ad" /><Relationship Type="http://schemas.openxmlformats.org/officeDocument/2006/relationships/slide" Target="/ppt/slides/slide3.xml" Id="R6d19455193d044b3" /><Relationship Type="http://schemas.openxmlformats.org/officeDocument/2006/relationships/slide" Target="/ppt/slides/slide4.xml" Id="R063ae7f7c8164ccd" /><Relationship Type="http://schemas.openxmlformats.org/officeDocument/2006/relationships/slide" Target="/ppt/slides/slide5.xml" Id="R168bbdae2e6b4395" /><Relationship Type="http://schemas.openxmlformats.org/officeDocument/2006/relationships/slide" Target="/ppt/slides/slide6.xml" Id="Rede4d6e6aeb24c86" /><Relationship Type="http://schemas.openxmlformats.org/officeDocument/2006/relationships/slide" Target="/ppt/slides/slide7.xml" Id="R417296e814e74ffb" /><Relationship Type="http://schemas.openxmlformats.org/officeDocument/2006/relationships/slide" Target="/ppt/slides/slide8.xml" Id="R1812dfb186ce4cfd" /></Relationships>
</file>

<file path=ppt/notesMasters/_rels/notesMaster1.xml.rels>&#65279;<?xml version="1.0" encoding="utf-8"?><Relationships xmlns="http://schemas.openxmlformats.org/package/2006/relationships"><Relationship Type="http://schemas.openxmlformats.org/officeDocument/2006/relationships/theme" Target="/ppt/notesMasters/theme/theme3.xml" Id="Rb64adbde3a79428c" /></Relationships>
</file>

<file path=ppt/notesMasters/notesMaster1.xml><?xml version="1.0" encoding="utf-8"?>
<p:notesMaster xmlns:p="http://schemas.openxmlformats.org/presentationml/2006/main">
  <p:cSld>
    <p:bg>
      <p:bgRef idx="1001">
        <a:schemeClr xmlns:a="http://schemas.openxmlformats.org/drawingml/2006/main" val="bg1"/>
      </p:bgRef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Header Placeholder"/>
          <p:cNvSpPr/>
          <p:nvPr>
            <p:ph type="hdr" sz="quarter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3" name="Date Placeholder"/>
          <p:cNvSpPr/>
          <p:nvPr>
            <p:ph type="dt" sz="quarter" idx="1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Image Placeholder"/>
          <p:cNvSpPr/>
          <p:nvPr>
            <p:ph type="sldImg" idx="2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5" name="Notes Placeholder"/>
          <p:cNvSpPr/>
          <p:nvPr>
            <p:ph type="body" sz="quarter" idx="3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6" name="Footer Placeholder"/>
          <p:cNvSpPr/>
          <p:nvPr>
            <p:ph type="ftr" sz="quarter" idx="4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7" name="Slide Number Placeholder"/>
          <p:cNvSpPr/>
          <p:nvPr>
            <p:ph type="sldNum" sz="quarter" idx="5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xmlns:a="http://schemas.openxmlformats.org/drawingml/2006/main" marL="0" algn="l" defTabSz="914400" rtl="0" eaLnBrk="1" latinLnBrk="0" hangingPunct="1">
      <a:defRPr sz="1200" kern="1200"/>
    </a:lvl1pPr>
  </p:notesStyle>
</p:notesMaster>
</file>

<file path=ppt/notesMasters/theme/theme3.xml><?xml version="1.0" encoding="utf-8"?>
<a:theme xmlns:a="http://schemas.openxmlformats.org/drawingml/2006/main" name="ChatGPT">
  <a:themeElements>
    <a:clrScheme name="ChatGPT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ChatGPT">
      <a:fillStyleLst>
        <a:solidFill>
          <a:schemeClr val="phClr"/>
        </a:solidFill>
        <a:gradFill>
          <a:gsLst>
            <a:gs pos="0">
              <a:schemeClr val="phClr">
                <a:tint val="67000"/>
                <a:lumMod val="110000"/>
                <a:satMod val="105000"/>
              </a:schemeClr>
            </a:gs>
            <a:gs pos="50000">
              <a:schemeClr val="phClr">
                <a:tint val="73000"/>
                <a:lumMod val="105000"/>
                <a:satMod val="103000"/>
              </a:schemeClr>
            </a:gs>
            <a:gs pos="100000">
              <a:schemeClr val="phClr">
                <a:tint val="81000"/>
                <a:lumMod val="105000"/>
                <a:satMod val="109000"/>
              </a:schemeClr>
            </a:gs>
          </a:gsLst>
          <a:lin ang="5400000" scaled="0"/>
        </a:gradFill>
        <a:gradFill>
          <a:gsLst>
            <a:gs pos="0">
              <a:schemeClr val="phClr">
                <a:tint val="94000"/>
                <a:lumMod val="102000"/>
                <a:satMod val="103000"/>
              </a:schemeClr>
            </a:gs>
            <a:gs pos="50000">
              <a:schemeClr val="phClr">
                <a:shade val="100000"/>
                <a:lumMod val="100000"/>
                <a:satMod val="110000"/>
              </a:schemeClr>
            </a:gs>
            <a:gs pos="100000">
              <a:schemeClr val="phClr">
                <a:shade val="78000"/>
                <a:lumMod val="99000"/>
                <a:satMod val="120000"/>
              </a:schemeClr>
            </a:gs>
          </a:gsLst>
          <a:lin ang="5400000" scaled="0"/>
        </a:gradFill>
      </a:fillStyleLst>
      <a:lnStyleLst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19050" dist="9525" dir="5400000">
              <a:srgbClr val="000000">
                <a:alpha val="6000"/>
              </a:srgbClr>
            </a:outerShdw>
          </a:effectLst>
        </a:effectStyle>
        <a:effectStyle>
          <a:effectLst>
            <a:outerShdw blurRad="28575" dist="9525" dir="5400000">
              <a:srgbClr val="000000">
                <a:alpha val="8000"/>
              </a:srgbClr>
            </a:outerShdw>
          </a:effectLst>
        </a:effectStyle>
        <a:effectStyle>
          <a:effectLst>
            <a:outerShdw blurRad="57150" dist="19050" dir="5400000">
              <a:srgbClr val="000000">
                <a:alpha val="10000"/>
              </a:srgbClr>
            </a:outerShdw>
          </a:effectLst>
        </a:effectStyle>
        <a:effectStyle>
          <a:effectLst>
            <a:outerShdw blurRad="114300" dist="38100" dir="5400000">
              <a:srgbClr val="000000">
                <a:alpha val="12000"/>
              </a:srgbClr>
            </a:outerShdw>
          </a:effectLst>
        </a:effectStyle>
        <a:effectStyle>
          <a:effectLst>
            <a:outerShdw blurRad="171450" dist="571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266700" dist="95250" dir="5400000">
              <a:srgbClr val="000000">
                <a:alpha val="24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  <a:satMod val="150000"/>
              </a:schemeClr>
            </a:gs>
            <a:gs pos="50000">
              <a:schemeClr val="phClr">
                <a:tint val="98000"/>
                <a:shade val="90000"/>
                <a:lumMod val="103000"/>
                <a:satMod val="130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notesSlides/_rels/notesSlide1.xml.rels>&#65279;<?xml version="1.0" encoding="utf-8"?><Relationships xmlns="http://schemas.openxmlformats.org/package/2006/relationships"><Relationship Type="http://schemas.openxmlformats.org/officeDocument/2006/relationships/slide" Target="/ppt/slides/slide1.xml" Id="Rf276bbbdb08545bb" /><Relationship Type="http://schemas.openxmlformats.org/officeDocument/2006/relationships/notesMaster" Target="/ppt/notesMasters/notesMaster1.xml" Id="R48b9001690864754" /></Relationships>
</file>

<file path=ppt/notesSlides/_rels/notesSlide2.xml.rels>&#65279;<?xml version="1.0" encoding="utf-8"?><Relationships xmlns="http://schemas.openxmlformats.org/package/2006/relationships"><Relationship Type="http://schemas.openxmlformats.org/officeDocument/2006/relationships/slide" Target="/ppt/slides/slide2.xml" Id="Rac2c2d3cdbb5472a" /><Relationship Type="http://schemas.openxmlformats.org/officeDocument/2006/relationships/notesMaster" Target="/ppt/notesMasters/notesMaster1.xml" Id="R8bb7ecd8179a4238" /></Relationships>
</file>

<file path=ppt/notesSlides/_rels/notesSlide3.xml.rels>&#65279;<?xml version="1.0" encoding="utf-8"?><Relationships xmlns="http://schemas.openxmlformats.org/package/2006/relationships"><Relationship Type="http://schemas.openxmlformats.org/officeDocument/2006/relationships/slide" Target="/ppt/slides/slide3.xml" Id="R48eec3d753754a79" /><Relationship Type="http://schemas.openxmlformats.org/officeDocument/2006/relationships/notesMaster" Target="/ppt/notesMasters/notesMaster1.xml" Id="R92300810a178427d" /></Relationships>
</file>

<file path=ppt/notesSlides/_rels/notesSlide4.xml.rels>&#65279;<?xml version="1.0" encoding="utf-8"?><Relationships xmlns="http://schemas.openxmlformats.org/package/2006/relationships"><Relationship Type="http://schemas.openxmlformats.org/officeDocument/2006/relationships/slide" Target="/ppt/slides/slide4.xml" Id="Rc63d8d25c4be49ee" /><Relationship Type="http://schemas.openxmlformats.org/officeDocument/2006/relationships/notesMaster" Target="/ppt/notesMasters/notesMaster1.xml" Id="R48fd4f2e6b03487c" /></Relationships>
</file>

<file path=ppt/notesSlides/_rels/notesSlide5.xml.rels>&#65279;<?xml version="1.0" encoding="utf-8"?><Relationships xmlns="http://schemas.openxmlformats.org/package/2006/relationships"><Relationship Type="http://schemas.openxmlformats.org/officeDocument/2006/relationships/slide" Target="/ppt/slides/slide5.xml" Id="R6c3f820de8d549a3" /><Relationship Type="http://schemas.openxmlformats.org/officeDocument/2006/relationships/notesMaster" Target="/ppt/notesMasters/notesMaster1.xml" Id="Rd887a0a7549a4340" /></Relationships>
</file>

<file path=ppt/notesSlides/_rels/notesSlide6.xml.rels>&#65279;<?xml version="1.0" encoding="utf-8"?><Relationships xmlns="http://schemas.openxmlformats.org/package/2006/relationships"><Relationship Type="http://schemas.openxmlformats.org/officeDocument/2006/relationships/slide" Target="/ppt/slides/slide6.xml" Id="R272565f9458e4f36" /><Relationship Type="http://schemas.openxmlformats.org/officeDocument/2006/relationships/notesMaster" Target="/ppt/notesMasters/notesMaster1.xml" Id="Rcb29a0df30f94312" /></Relationships>
</file>

<file path=ppt/notesSlides/_rels/notesSlide7.xml.rels>&#65279;<?xml version="1.0" encoding="utf-8"?><Relationships xmlns="http://schemas.openxmlformats.org/package/2006/relationships"><Relationship Type="http://schemas.openxmlformats.org/officeDocument/2006/relationships/slide" Target="/ppt/slides/slide7.xml" Id="R68557230694446e8" /><Relationship Type="http://schemas.openxmlformats.org/officeDocument/2006/relationships/notesMaster" Target="/ppt/notesMasters/notesMaster1.xml" Id="Rfe96b6a3eb074129" /></Relationships>
</file>

<file path=ppt/notesSlides/_rels/notesSlide8.xml.rels>&#65279;<?xml version="1.0" encoding="utf-8"?><Relationships xmlns="http://schemas.openxmlformats.org/package/2006/relationships"><Relationship Type="http://schemas.openxmlformats.org/officeDocument/2006/relationships/slide" Target="/ppt/slides/slide8.xml" Id="R4093aa77073f42d8" /><Relationship Type="http://schemas.openxmlformats.org/officeDocument/2006/relationships/notesMaster" Target="/ppt/notesMasters/notesMaster1.xml" Id="R2c92ca0782964e0f" /></Relationships>
</file>

<file path=ppt/notesSlides/notesSlide1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2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3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4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5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6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7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8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slideLayouts/_rels/slideLayout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a396b9d46634488e" /></Relationships>
</file>

<file path=ppt/slideLayouts/slideLayout1.xml><?xml version="1.0" encoding="utf-8"?>
<p:sldLayout xmlns:p="http://schemas.openxmlformats.org/presentationml/2006/main" type="title">
  <p:cSld name="Title Slide">
    <p:spTree>
      <p:nvGrpSpPr>
        <p:cNvPr id="1" name=""/>
        <p:cNvGrpSpPr/>
        <p:nvPr/>
      </p:nvGrpSpPr>
      <p:grpSpPr>
        <a:xfrm xmlns:a="http://schemas.openxmlformats.org/drawingml/2006/main"/>
      </p:grpSpPr>
    </p:spTree>
  </p:cSld>
</p:sldLayout>
</file>

<file path=ppt/slideMasters/_rels/slideMaster1.xml.rels>&#65279;<?xml version="1.0" encoding="utf-8"?><Relationships xmlns="http://schemas.openxmlformats.org/package/2006/relationships"><Relationship Type="http://schemas.openxmlformats.org/officeDocument/2006/relationships/theme" Target="/ppt/slideMasters/theme/theme2.xml" Id="R6154d36aa35049ff" /><Relationship Type="http://schemas.openxmlformats.org/officeDocument/2006/relationships/slideLayout" Target="/ppt/slideLayouts/slideLayout1.xml" Id="Rd1850b17eb7d4508" /></Relationships>
</file>

<file path=ppt/slideMasters/slideMaster1.xml><?xml version="1.0" encoding="utf-8"?>
<p:sldMaster xmlns:p="http://schemas.openxmlformats.org/presentationml/2006/main">
  <p:cSld name="Master">
    <p:bg>
      <p:bgRef idx="1001">
        <a:schemeClr xmlns:a="http://schemas.openxmlformats.org/drawingml/2006/main" val="bg1"/>
      </p:bgRef>
    </p:bg>
    <p:spTree>
      <p:nvGrpSpPr>
        <p:cNvPr id="1" name=""/>
        <p:cNvGrpSpPr/>
        <p:nvPr/>
      </p:nvGrpSpPr>
      <p:grpSpPr>
        <a:xfrm xmlns:a="http://schemas.openxmlformats.org/drawingml/2006/main"/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xmlns:r="http://schemas.openxmlformats.org/officeDocument/2006/relationships" id="2147483649" r:id="Rd1850b17eb7d4508"/>
  </p:sldLayoutIdLst>
  <p:txStyles>
    <p:titleStyle>
      <a:lvl1pPr xmlns:a="http://schemas.openxmlformats.org/drawingml/2006/main" algn="l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lt"/>
          <a:cs typeface="+mj-lt"/>
        </a:defRPr>
      </a:lvl1pPr>
    </p:titleStyle>
    <p:bodyStyle>
      <a:lvl1pPr xmlns:a="http://schemas.openxmlformats.org/drawingml/2006/main" marL="228600" indent="-228600" algn="l">
        <a:lnSpc>
          <a:spcPct val="90000"/>
        </a:lnSpc>
        <a:spcBef>
          <a:spcPts val="1000"/>
        </a:spcBef>
        <a:buChar char="•"/>
        <a:defRPr sz="2800">
          <a:solidFill>
            <a:schemeClr val="tx1"/>
          </a:solidFill>
          <a:latin typeface="+mn-lt"/>
          <a:ea typeface="+mn-lt"/>
          <a:cs typeface="+mn-lt"/>
        </a:defRPr>
      </a:lvl1pPr>
      <a:lvl2pPr xmlns:a="http://schemas.openxmlformats.org/drawingml/2006/main" marL="685800" indent="-228600" algn="l">
        <a:lnSpc>
          <a:spcPct val="90000"/>
        </a:lnSpc>
        <a:spcBef>
          <a:spcPts val="500"/>
        </a:spcBef>
        <a:buChar char="•"/>
        <a:defRPr sz="2400">
          <a:solidFill>
            <a:schemeClr val="tx1"/>
          </a:solidFill>
          <a:latin typeface="+mn-lt"/>
          <a:ea typeface="+mn-lt"/>
          <a:cs typeface="+mn-lt"/>
        </a:defRPr>
      </a:lvl2pPr>
      <a:lvl3pPr xmlns:a="http://schemas.openxmlformats.org/drawingml/2006/main" marL="1143000" indent="-228600" algn="l">
        <a:lnSpc>
          <a:spcPct val="90000"/>
        </a:lnSpc>
        <a:spcBef>
          <a:spcPts val="500"/>
        </a:spcBef>
        <a:buChar char="•"/>
        <a:defRPr sz="2000">
          <a:solidFill>
            <a:schemeClr val="tx1"/>
          </a:solidFill>
          <a:latin typeface="+mn-lt"/>
          <a:ea typeface="+mn-lt"/>
          <a:cs typeface="+mn-lt"/>
        </a:defRPr>
      </a:lvl3pPr>
      <a:lvl4pPr xmlns:a="http://schemas.openxmlformats.org/drawingml/2006/main" marL="16002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xmlns:a="http://schemas.openxmlformats.org/drawingml/2006/main" marL="20574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xmlns:a="http://schemas.openxmlformats.org/drawingml/2006/main" marL="25146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6pPr>
      <a:lvl7pPr xmlns:a="http://schemas.openxmlformats.org/drawingml/2006/main" marL="29718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7pPr>
      <a:lvl8pPr xmlns:a="http://schemas.openxmlformats.org/drawingml/2006/main" marL="34290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8pPr>
      <a:lvl9pPr xmlns:a="http://schemas.openxmlformats.org/drawingml/2006/main" marL="38862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9pPr>
    </p:bodyStyle>
    <p:otherStyle>
      <a:lvl1pPr xmlns:a="http://schemas.openxmlformats.org/drawingml/2006/main" marL="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1pPr>
      <a:lvl2pPr xmlns:a="http://schemas.openxmlformats.org/drawingml/2006/main" marL="4572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2pPr>
      <a:lvl3pPr xmlns:a="http://schemas.openxmlformats.org/drawingml/2006/main" marL="9144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3pPr>
      <a:lvl4pPr xmlns:a="http://schemas.openxmlformats.org/drawingml/2006/main" marL="13716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xmlns:a="http://schemas.openxmlformats.org/drawingml/2006/main" marL="18288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xmlns:a="http://schemas.openxmlformats.org/drawingml/2006/main" marL="22860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6pPr>
      <a:lvl7pPr xmlns:a="http://schemas.openxmlformats.org/drawingml/2006/main" marL="27432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7pPr>
      <a:lvl8pPr xmlns:a="http://schemas.openxmlformats.org/drawingml/2006/main" marL="32004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8pPr>
      <a:lvl9pPr xmlns:a="http://schemas.openxmlformats.org/drawingml/2006/main" marL="36576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9pPr>
    </p:otherStyle>
  </p:txStyles>
</p:sldMaster>
</file>

<file path=ppt/slideMasters/theme/theme2.xml><?xml version="1.0" encoding="utf-8"?>
<a:theme xmlns:a="http://schemas.openxmlformats.org/drawingml/2006/main" name="ChatGPT">
  <a:themeElements>
    <a:clrScheme name="ChatGPT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ChatGPT">
      <a:fillStyleLst>
        <a:solidFill>
          <a:schemeClr val="phClr"/>
        </a:solidFill>
        <a:gradFill>
          <a:gsLst>
            <a:gs pos="0">
              <a:schemeClr val="phClr">
                <a:tint val="67000"/>
                <a:lumMod val="110000"/>
                <a:satMod val="105000"/>
              </a:schemeClr>
            </a:gs>
            <a:gs pos="50000">
              <a:schemeClr val="phClr">
                <a:tint val="73000"/>
                <a:lumMod val="105000"/>
                <a:satMod val="103000"/>
              </a:schemeClr>
            </a:gs>
            <a:gs pos="100000">
              <a:schemeClr val="phClr">
                <a:tint val="81000"/>
                <a:lumMod val="105000"/>
                <a:satMod val="109000"/>
              </a:schemeClr>
            </a:gs>
          </a:gsLst>
          <a:lin ang="5400000" scaled="0"/>
        </a:gradFill>
        <a:gradFill>
          <a:gsLst>
            <a:gs pos="0">
              <a:schemeClr val="phClr">
                <a:tint val="94000"/>
                <a:lumMod val="102000"/>
                <a:satMod val="103000"/>
              </a:schemeClr>
            </a:gs>
            <a:gs pos="50000">
              <a:schemeClr val="phClr">
                <a:shade val="100000"/>
                <a:lumMod val="100000"/>
                <a:satMod val="110000"/>
              </a:schemeClr>
            </a:gs>
            <a:gs pos="100000">
              <a:schemeClr val="phClr">
                <a:shade val="78000"/>
                <a:lumMod val="99000"/>
                <a:satMod val="120000"/>
              </a:schemeClr>
            </a:gs>
          </a:gsLst>
          <a:lin ang="5400000" scaled="0"/>
        </a:gradFill>
      </a:fillStyleLst>
      <a:lnStyleLst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19050" dist="9525" dir="5400000">
              <a:srgbClr val="000000">
                <a:alpha val="6000"/>
              </a:srgbClr>
            </a:outerShdw>
          </a:effectLst>
        </a:effectStyle>
        <a:effectStyle>
          <a:effectLst>
            <a:outerShdw blurRad="28575" dist="9525" dir="5400000">
              <a:srgbClr val="000000">
                <a:alpha val="8000"/>
              </a:srgbClr>
            </a:outerShdw>
          </a:effectLst>
        </a:effectStyle>
        <a:effectStyle>
          <a:effectLst>
            <a:outerShdw blurRad="57150" dist="19050" dir="5400000">
              <a:srgbClr val="000000">
                <a:alpha val="10000"/>
              </a:srgbClr>
            </a:outerShdw>
          </a:effectLst>
        </a:effectStyle>
        <a:effectStyle>
          <a:effectLst>
            <a:outerShdw blurRad="114300" dist="38100" dir="5400000">
              <a:srgbClr val="000000">
                <a:alpha val="12000"/>
              </a:srgbClr>
            </a:outerShdw>
          </a:effectLst>
        </a:effectStyle>
        <a:effectStyle>
          <a:effectLst>
            <a:outerShdw blurRad="171450" dist="571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266700" dist="95250" dir="5400000">
              <a:srgbClr val="000000">
                <a:alpha val="24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  <a:satMod val="150000"/>
              </a:schemeClr>
            </a:gs>
            <a:gs pos="50000">
              <a:schemeClr val="phClr">
                <a:tint val="98000"/>
                <a:shade val="90000"/>
                <a:lumMod val="103000"/>
                <a:satMod val="130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slides/_rels/slide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f27eb456c62548c1" /><Relationship Type="http://schemas.openxmlformats.org/officeDocument/2006/relationships/notesSlide" Target="/ppt/notesSlides/notesSlide1.xml" Id="Rb56ff22a974e47b6" /></Relationships>
</file>

<file path=ppt/slides/_rels/slide2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b3aba825f2c64cef" /><Relationship Type="http://schemas.openxmlformats.org/officeDocument/2006/relationships/image" Target="/ppt/media/image.png" Id="R3b922fa524764b8d" /><Relationship Type="http://schemas.openxmlformats.org/officeDocument/2006/relationships/notesSlide" Target="/ppt/notesSlides/notesSlide2.xml" Id="R97ce710cf7834adc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226e72a738e24385" /><Relationship Type="http://schemas.openxmlformats.org/officeDocument/2006/relationships/notesSlide" Target="/ppt/notesSlides/notesSlide3.xml" Id="R49d5692c47d34de0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f4b8d620f6574739" /><Relationship Type="http://schemas.openxmlformats.org/officeDocument/2006/relationships/notesSlide" Target="/ppt/notesSlides/notesSlide4.xml" Id="R67f9380b8a3c4107" /></Relationships>
</file>

<file path=ppt/slides/_rels/slide5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a1f1f367138342d4" /><Relationship Type="http://schemas.openxmlformats.org/officeDocument/2006/relationships/notesSlide" Target="/ppt/notesSlides/notesSlide5.xml" Id="R9a82587732994c21" 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8c79c3fab22a47ca" /><Relationship Type="http://schemas.openxmlformats.org/officeDocument/2006/relationships/notesSlide" Target="/ppt/notesSlides/notesSlide6.xml" Id="Rad09234a9a4f4363" /></Relationships>
</file>

<file path=ppt/slides/_rels/slide7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fb41eca1eee74b30" /><Relationship Type="http://schemas.openxmlformats.org/officeDocument/2006/relationships/notesSlide" Target="/ppt/notesSlides/notesSlide7.xml" Id="Rb0dd3ee9f94c4ade" /></Relationships>
</file>

<file path=ppt/slides/_rels/slide8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8f7a8ed7481a448b" /><Relationship Type="http://schemas.openxmlformats.org/officeDocument/2006/relationships/notesSlide" Target="/ppt/notesSlides/notesSlide8.xml" Id="R48ad7f5ebbbf46ae" /></Relationships>
</file>

<file path=ppt/slides/slide1.xml><?xml version="1.0" encoding="utf-8"?>
<p:sld xmlns:p="http://schemas.openxmlformats.org/presentationml/2006/main">
  <p:cSld>
    <p:bg>
      <p:bgPr>
        <a:solidFill xmlns:a="http://schemas.openxmlformats.org/drawingml/2006/main">
          <a:srgbClr val="F3F0E8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3E44BA5D-DACA-4873-8523-BF1D69D2673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4D0C5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C5EA63BB-51FD-47FD-B058-FD20295AD55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5240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4D0C5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3BC33723-991C-4DAD-A824-2BBC970C492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4384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4D0C5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C9112537-BF19-4B7A-AF96-6BC367D6F1F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3528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4D0C5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0F587247-CF5B-430E-8984-3C7751A2290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2672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4D0C5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609FFE30-79E9-4070-87EA-67521F10B4B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1816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4D0C5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FE36BA7D-1BC0-4CA3-8900-9FBF841AAF2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4D0C5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4CEB9BBB-1AA3-462C-9E4E-700B857B44A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0104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4D0C5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65A2BAA1-8707-43D6-87CD-E093F41525C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9248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4D0C5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A740D6DF-0B43-4C24-82BD-8416443297C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8392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4D0C5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CAB9F23E-3485-4BD2-A1E8-3CBF432CCB7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536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4D0C5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08D21979-3586-4521-8265-44B9AB09997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6680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4D0C5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D9C5EBCD-54BA-46AE-AFB5-79F7664307E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5824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4D0C5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294DD124-61CA-4571-AC9E-6FDB97734D2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6496050"/>
            <a:ext cx="109728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4D0C5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E1A3A1B6-82AA-4020-97E1-21C8D38510F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6562725"/>
            <a:ext cx="20955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3F0E8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FD73BB2A-DC88-4F08-951E-0BB167FA8FE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30555" y="6583680"/>
            <a:ext cx="167640" cy="16764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9525">
            <a:solidFill>
              <a:srgbClr val="20211F"/>
            </a:solidFill>
            <a:prstDash val="solid"/>
          </a:ln>
        </p:spPr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61822D97-299C-4327-81FB-54DEAAD8621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6435" y="6583680"/>
            <a:ext cx="9525" cy="16764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0211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8" name="">
            <a:extLst xmlns:a="http://schemas.openxmlformats.org/drawingml/2006/main">
              <a:ext uri="{FF2B5EF4-FFF2-40B4-BE49-F238E27FC236}">
                <a16:creationId xmlns:a16="http://schemas.microsoft.com/office/drawing/2014/main" id="{02851AF0-C699-46C3-A48A-14B342C0EBC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30555" y="6639560"/>
            <a:ext cx="16764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0211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9" name="">
            <a:extLst xmlns:a="http://schemas.openxmlformats.org/drawingml/2006/main">
              <a:ext uri="{FF2B5EF4-FFF2-40B4-BE49-F238E27FC236}">
                <a16:creationId xmlns:a16="http://schemas.microsoft.com/office/drawing/2014/main" id="{E45A3300-3AF9-4DE6-B54B-5A979C362EC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42315" y="6583680"/>
            <a:ext cx="9525" cy="16764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0211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0" name="">
            <a:extLst xmlns:a="http://schemas.openxmlformats.org/drawingml/2006/main">
              <a:ext uri="{FF2B5EF4-FFF2-40B4-BE49-F238E27FC236}">
                <a16:creationId xmlns:a16="http://schemas.microsoft.com/office/drawing/2014/main" id="{6078BF94-523B-4863-A238-D584DBD09C4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30555" y="6695440"/>
            <a:ext cx="16764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0211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1" name="">
            <a:extLst xmlns:a="http://schemas.openxmlformats.org/drawingml/2006/main">
              <a:ext uri="{FF2B5EF4-FFF2-40B4-BE49-F238E27FC236}">
                <a16:creationId xmlns:a16="http://schemas.microsoft.com/office/drawing/2014/main" id="{805D9CA6-3278-4E1A-BF76-C9791905589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42315" y="6639560"/>
            <a:ext cx="55880" cy="5588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A34A32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2" name="">
            <a:extLst xmlns:a="http://schemas.openxmlformats.org/drawingml/2006/main">
              <a:ext uri="{FF2B5EF4-FFF2-40B4-BE49-F238E27FC236}">
                <a16:creationId xmlns:a16="http://schemas.microsoft.com/office/drawing/2014/main" id="{9545C2F0-7F0B-440F-9704-7EB8C5646A7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95350" y="6572250"/>
            <a:ext cx="2476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>
              <a:defRPr sz="900" b="1">
                <a:solidFill>
                  <a:srgbClr val="66675F"/>
                </a:solidFill>
              </a:defRPr>
            </a:pPr>
            <a:r>
              <a:rPr sz="900" b="1">
                <a:solidFill>
                  <a:srgbClr val="66675F"/>
                </a:solidFill>
              </a:rPr>
              <a:t>THE DEVELOPMENT PLAYBOOK</a:t>
            </a:r>
          </a:p>
        </p:txBody>
      </p:sp>
      <p:sp>
        <p:nvSpPr>
          <p:cNvPr id="23" name="">
            <a:extLst xmlns:a="http://schemas.openxmlformats.org/drawingml/2006/main">
              <a:ext uri="{FF2B5EF4-FFF2-40B4-BE49-F238E27FC236}">
                <a16:creationId xmlns:a16="http://schemas.microsoft.com/office/drawing/2014/main" id="{16376145-EB0B-41A8-82BD-D18FB90EE28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296650" y="6572250"/>
            <a:ext cx="285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>
              <a:defRPr sz="750" b="0">
                <a:solidFill>
                  <a:srgbClr val="66675F"/>
                </a:solidFill>
              </a:defRPr>
            </a:pPr>
            <a:r>
              <a:rPr sz="750" b="0">
                <a:solidFill>
                  <a:srgbClr val="66675F"/>
                </a:solidFill>
              </a:rPr>
              <a:t>01</a:t>
            </a:r>
          </a:p>
        </p:txBody>
      </p:sp>
      <p:sp>
        <p:nvSpPr>
          <p:cNvPr id="24" name="">
            <a:extLst xmlns:a="http://schemas.openxmlformats.org/drawingml/2006/main">
              <a:ext uri="{FF2B5EF4-FFF2-40B4-BE49-F238E27FC236}">
                <a16:creationId xmlns:a16="http://schemas.microsoft.com/office/drawing/2014/main" id="{A9AC4233-2CD3-4A6C-AE8E-733668EC1F4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666750"/>
            <a:ext cx="3238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>
              <a:defRPr sz="900" b="1">
                <a:solidFill>
                  <a:srgbClr val="A34A32"/>
                </a:solidFill>
              </a:defRPr>
            </a:pPr>
            <a:r>
              <a:rPr sz="900" b="1">
                <a:solidFill>
                  <a:srgbClr val="A34A32"/>
                </a:solidFill>
              </a:rPr>
              <a:t>FACILITATOR DECK / PLAYBOOK 01</a:t>
            </a:r>
          </a:p>
        </p:txBody>
      </p:sp>
      <p:sp>
        <p:nvSpPr>
          <p:cNvPr id="25" name="">
            <a:extLst xmlns:a="http://schemas.openxmlformats.org/drawingml/2006/main">
              <a:ext uri="{FF2B5EF4-FFF2-40B4-BE49-F238E27FC236}">
                <a16:creationId xmlns:a16="http://schemas.microsoft.com/office/drawing/2014/main" id="{9D1613A9-3592-492F-854A-2AEACFFCCDB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35355" y="541973"/>
            <a:ext cx="9525" cy="118300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A34A32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6" name="">
            <a:extLst xmlns:a="http://schemas.openxmlformats.org/drawingml/2006/main">
              <a:ext uri="{FF2B5EF4-FFF2-40B4-BE49-F238E27FC236}">
                <a16:creationId xmlns:a16="http://schemas.microsoft.com/office/drawing/2014/main" id="{54E185F5-4E9A-46FE-9032-FCC16123229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75273" y="1064895"/>
            <a:ext cx="1183005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A34A32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7" name="">
            <a:extLst xmlns:a="http://schemas.openxmlformats.org/drawingml/2006/main">
              <a:ext uri="{FF2B5EF4-FFF2-40B4-BE49-F238E27FC236}">
                <a16:creationId xmlns:a16="http://schemas.microsoft.com/office/drawing/2014/main" id="{79FC1CC0-FF7F-48E6-9A92-C76DFFF7144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876300"/>
            <a:ext cx="514350" cy="5143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3F0E8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8" name="">
            <a:extLst xmlns:a="http://schemas.openxmlformats.org/drawingml/2006/main">
              <a:ext uri="{FF2B5EF4-FFF2-40B4-BE49-F238E27FC236}">
                <a16:creationId xmlns:a16="http://schemas.microsoft.com/office/drawing/2014/main" id="{83B60800-7182-4683-B2F4-D11B2EE7333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61035" y="927735"/>
            <a:ext cx="411480" cy="41148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9525">
            <a:solidFill>
              <a:srgbClr val="20211F"/>
            </a:solidFill>
            <a:prstDash val="solid"/>
          </a:ln>
        </p:spPr>
      </p:sp>
      <p:sp>
        <p:nvSpPr>
          <p:cNvPr id="29" name="">
            <a:extLst xmlns:a="http://schemas.openxmlformats.org/drawingml/2006/main">
              <a:ext uri="{FF2B5EF4-FFF2-40B4-BE49-F238E27FC236}">
                <a16:creationId xmlns:a16="http://schemas.microsoft.com/office/drawing/2014/main" id="{0BA1CFC7-FF6E-4B8F-B03C-EE8AF3DBDA0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98195" y="927735"/>
            <a:ext cx="9525" cy="41148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0211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30" name="">
            <a:extLst xmlns:a="http://schemas.openxmlformats.org/drawingml/2006/main">
              <a:ext uri="{FF2B5EF4-FFF2-40B4-BE49-F238E27FC236}">
                <a16:creationId xmlns:a16="http://schemas.microsoft.com/office/drawing/2014/main" id="{CA827E98-D6DB-4569-AB8A-F68BE8C204E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61035" y="1064895"/>
            <a:ext cx="41148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0211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31" name="">
            <a:extLst xmlns:a="http://schemas.openxmlformats.org/drawingml/2006/main">
              <a:ext uri="{FF2B5EF4-FFF2-40B4-BE49-F238E27FC236}">
                <a16:creationId xmlns:a16="http://schemas.microsoft.com/office/drawing/2014/main" id="{49107257-98C2-41ED-A8E5-250943E0037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35355" y="927735"/>
            <a:ext cx="9525" cy="41148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0211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32" name="">
            <a:extLst xmlns:a="http://schemas.openxmlformats.org/drawingml/2006/main">
              <a:ext uri="{FF2B5EF4-FFF2-40B4-BE49-F238E27FC236}">
                <a16:creationId xmlns:a16="http://schemas.microsoft.com/office/drawing/2014/main" id="{20EE2255-D550-4F26-8015-D23124CEEA4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61035" y="1202055"/>
            <a:ext cx="41148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0211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33" name="">
            <a:extLst xmlns:a="http://schemas.openxmlformats.org/drawingml/2006/main">
              <a:ext uri="{FF2B5EF4-FFF2-40B4-BE49-F238E27FC236}">
                <a16:creationId xmlns:a16="http://schemas.microsoft.com/office/drawing/2014/main" id="{10815CFB-87A9-495C-96D4-FBF8DB93986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35355" y="1064895"/>
            <a:ext cx="137160" cy="13716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A34A32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34" name="">
            <a:extLst xmlns:a="http://schemas.openxmlformats.org/drawingml/2006/main">
              <a:ext uri="{FF2B5EF4-FFF2-40B4-BE49-F238E27FC236}">
                <a16:creationId xmlns:a16="http://schemas.microsoft.com/office/drawing/2014/main" id="{1E2711C1-E62A-4DA2-BAEA-98B47DEE62B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409700" y="1238250"/>
            <a:ext cx="6191250" cy="2476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>
              <a:defRPr sz="5400" b="0">
                <a:solidFill>
                  <a:srgbClr val="20211F"/>
                </a:solidFill>
              </a:defRPr>
            </a:pPr>
            <a:r>
              <a:rPr sz="5400" b="0">
                <a:solidFill>
                  <a:srgbClr val="20211F"/>
                </a:solidFill>
              </a:rPr>
              <a:t>The Development</a:t>
            </a:r>
          </a:p>
          <a:p xmlns:a="http://schemas.openxmlformats.org/drawingml/2006/main">
            <a:pPr>
              <a:defRPr sz="5400" b="0">
                <a:solidFill>
                  <a:srgbClr val="20211F"/>
                </a:solidFill>
              </a:defRPr>
            </a:pPr>
            <a:r>
              <a:rPr sz="5400" b="0">
                <a:solidFill>
                  <a:srgbClr val="20211F"/>
                </a:solidFill>
              </a:rPr>
              <a:t>Lifecycle</a:t>
            </a:r>
          </a:p>
        </p:txBody>
      </p:sp>
      <p:sp>
        <p:nvSpPr>
          <p:cNvPr id="35" name="">
            <a:extLst xmlns:a="http://schemas.openxmlformats.org/drawingml/2006/main">
              <a:ext uri="{FF2B5EF4-FFF2-40B4-BE49-F238E27FC236}">
                <a16:creationId xmlns:a16="http://schemas.microsoft.com/office/drawing/2014/main" id="{DFD795AE-FF2B-446A-914B-6978C884C4D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4095750"/>
            <a:ext cx="4762500" cy="8572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>
              <a:defRPr sz="1800" b="0">
                <a:solidFill>
                  <a:srgbClr val="66675F"/>
                </a:solidFill>
              </a:defRPr>
            </a:pPr>
            <a:r>
              <a:rPr sz="1800" b="0">
                <a:solidFill>
                  <a:srgbClr val="66675F"/>
                </a:solidFill>
              </a:rPr>
              <a:t>A workshop for orienting projects, testing evidence, and naming the next commitment.</a:t>
            </a:r>
          </a:p>
        </p:txBody>
      </p:sp>
      <p:sp>
        <p:nvSpPr>
          <p:cNvPr id="36" name="">
            <a:extLst xmlns:a="http://schemas.openxmlformats.org/drawingml/2006/main">
              <a:ext uri="{FF2B5EF4-FFF2-40B4-BE49-F238E27FC236}">
                <a16:creationId xmlns:a16="http://schemas.microsoft.com/office/drawing/2014/main" id="{48F3BC69-59F0-4537-AFDD-16B83552EA2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0" y="914400"/>
            <a:ext cx="2762250" cy="44767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0211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37" name="">
            <a:extLst xmlns:a="http://schemas.openxmlformats.org/drawingml/2006/main">
              <a:ext uri="{FF2B5EF4-FFF2-40B4-BE49-F238E27FC236}">
                <a16:creationId xmlns:a16="http://schemas.microsoft.com/office/drawing/2014/main" id="{5AEDC1A4-56DC-4B06-BDE8-F280EEB0D1E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572500" y="1285875"/>
            <a:ext cx="1905000" cy="952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>
              <a:defRPr sz="6900" b="0">
                <a:solidFill>
                  <a:srgbClr val="F3F0E8"/>
                </a:solidFill>
              </a:defRPr>
            </a:pPr>
            <a:r>
              <a:rPr sz="6900" b="0">
                <a:solidFill>
                  <a:srgbClr val="F3F0E8"/>
                </a:solidFill>
              </a:rPr>
              <a:t>12</a:t>
            </a:r>
          </a:p>
        </p:txBody>
      </p:sp>
      <p:sp>
        <p:nvSpPr>
          <p:cNvPr id="38" name="">
            <a:extLst xmlns:a="http://schemas.openxmlformats.org/drawingml/2006/main">
              <a:ext uri="{FF2B5EF4-FFF2-40B4-BE49-F238E27FC236}">
                <a16:creationId xmlns:a16="http://schemas.microsoft.com/office/drawing/2014/main" id="{667DC6FA-375A-4D12-82C4-3ACE654A267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572500" y="2266950"/>
            <a:ext cx="1714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>
              <a:defRPr sz="900" b="1">
                <a:solidFill>
                  <a:srgbClr val="DCCFBB"/>
                </a:solidFill>
              </a:defRPr>
            </a:pPr>
            <a:r>
              <a:rPr sz="900" b="1">
                <a:solidFill>
                  <a:srgbClr val="DCCFBB"/>
                </a:solidFill>
              </a:rPr>
              <a:t>STAGES</a:t>
            </a:r>
          </a:p>
        </p:txBody>
      </p:sp>
      <p:sp>
        <p:nvSpPr>
          <p:cNvPr id="39" name="">
            <a:extLst xmlns:a="http://schemas.openxmlformats.org/drawingml/2006/main">
              <a:ext uri="{FF2B5EF4-FFF2-40B4-BE49-F238E27FC236}">
                <a16:creationId xmlns:a16="http://schemas.microsoft.com/office/drawing/2014/main" id="{8C47FA0F-A286-4C91-B120-B50A38972AC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572500" y="3048000"/>
            <a:ext cx="1905000" cy="8572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>
              <a:defRPr sz="5400" b="0">
                <a:solidFill>
                  <a:srgbClr val="DCCFBB"/>
                </a:solidFill>
              </a:defRPr>
            </a:pPr>
            <a:r>
              <a:rPr sz="5400" b="0">
                <a:solidFill>
                  <a:srgbClr val="DCCFBB"/>
                </a:solidFill>
              </a:rPr>
              <a:t>06</a:t>
            </a:r>
          </a:p>
        </p:txBody>
      </p:sp>
      <p:sp>
        <p:nvSpPr>
          <p:cNvPr id="40" name="">
            <a:extLst xmlns:a="http://schemas.openxmlformats.org/drawingml/2006/main">
              <a:ext uri="{FF2B5EF4-FFF2-40B4-BE49-F238E27FC236}">
                <a16:creationId xmlns:a16="http://schemas.microsoft.com/office/drawing/2014/main" id="{E16BDCEA-2764-4A29-B8C8-AD3C4855C15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572500" y="3905250"/>
            <a:ext cx="1809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>
              <a:defRPr sz="900" b="1">
                <a:solidFill>
                  <a:srgbClr val="F3F0E8"/>
                </a:solidFill>
              </a:defRPr>
            </a:pPr>
            <a:r>
              <a:rPr sz="900" b="1">
                <a:solidFill>
                  <a:srgbClr val="F3F0E8"/>
                </a:solidFill>
              </a:rPr>
              <a:t>DECISION GATES</a:t>
            </a:r>
          </a:p>
        </p:txBody>
      </p:sp>
      <p:sp>
        <p:nvSpPr>
          <p:cNvPr id="41" name="">
            <a:extLst xmlns:a="http://schemas.openxmlformats.org/drawingml/2006/main">
              <a:ext uri="{FF2B5EF4-FFF2-40B4-BE49-F238E27FC236}">
                <a16:creationId xmlns:a16="http://schemas.microsoft.com/office/drawing/2014/main" id="{F8784AE3-2180-4526-96F8-E7468924D9F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5810250"/>
            <a:ext cx="30480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>
              <a:defRPr sz="1050" b="1">
                <a:solidFill>
                  <a:srgbClr val="A34A32"/>
                </a:solidFill>
              </a:defRPr>
            </a:pPr>
            <a:r>
              <a:rPr sz="1050" b="1">
                <a:solidFill>
                  <a:srgbClr val="A34A32"/>
                </a:solidFill>
              </a:rPr>
              <a:t>Raphael Mwito / Nairobi</a:t>
            </a:r>
          </a:p>
        </p:txBody>
      </p:sp>
    </p:spTree>
    <p:extLst>
      <p:ext uri="{BB962C8B-B14F-4D97-AF65-F5344CB8AC3E}">
        <p14:creationId xmlns:p14="http://schemas.microsoft.com/office/powerpoint/2010/main" val="1033998289"/>
      </p:ext>
    </p:extLst>
  </p:cSld>
</p:sld>
</file>

<file path=ppt/slides/slide2.xml><?xml version="1.0" encoding="utf-8"?>
<p:sld xmlns:p="http://schemas.openxmlformats.org/presentationml/2006/main">
  <p:cSld>
    <p:bg>
      <p:bgPr>
        <a:solidFill xmlns:a="http://schemas.openxmlformats.org/drawingml/2006/main">
          <a:srgbClr val="F3F0E8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7BCF00F5-19F1-4312-B275-A21860FE174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4D0C5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2525F363-00AC-41F9-BF80-1477EBD0AC6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5240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4D0C5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55DDD25F-1DA6-406F-A4CB-405B68525AF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4384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4D0C5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3A9ADA15-1138-4ACC-9CA5-8C32FBBAE54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3528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4D0C5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0B3B26E2-7F02-41EA-B42F-65077EEDDE4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2672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4D0C5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C067506D-CF60-4119-8B7E-B45D6CA02F7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1816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4D0C5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29B5569B-D102-42B4-A756-1D21549AECE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4D0C5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F04364F5-84CD-4BCA-AA9E-A6578B4A94F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0104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4D0C5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20D6BB03-BF2C-42A2-81BD-E3D59DC48C8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9248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4D0C5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E494ECD2-6606-4328-B478-7F314894D16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8392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4D0C5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ABB5FD6D-FD95-4C63-9CB1-D3B65FA71CA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536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4D0C5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EF6916CD-CAD2-4E05-8A44-2560E9736AF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6680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4D0C5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1B4E9771-7F64-41F8-8336-15E12306BE0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5824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4D0C5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B9F2E0BD-5ECB-448D-ACE9-C57BDFE66E5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6496050"/>
            <a:ext cx="109728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4D0C5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B6522663-F668-4569-AF11-9FA1676EC7B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6562725"/>
            <a:ext cx="20955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3F0E8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2F12708F-980F-45D3-A2A5-ECB8AB2906E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30555" y="6583680"/>
            <a:ext cx="167640" cy="16764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9525">
            <a:solidFill>
              <a:srgbClr val="20211F"/>
            </a:solidFill>
            <a:prstDash val="solid"/>
          </a:ln>
        </p:spPr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C6EB0CC3-1CDC-45BF-837C-CEB315FE75E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6435" y="6583680"/>
            <a:ext cx="9525" cy="16764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0211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8" name="">
            <a:extLst xmlns:a="http://schemas.openxmlformats.org/drawingml/2006/main">
              <a:ext uri="{FF2B5EF4-FFF2-40B4-BE49-F238E27FC236}">
                <a16:creationId xmlns:a16="http://schemas.microsoft.com/office/drawing/2014/main" id="{D154CD80-9632-41C8-8D81-8C51FDB0367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30555" y="6639560"/>
            <a:ext cx="16764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0211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9" name="">
            <a:extLst xmlns:a="http://schemas.openxmlformats.org/drawingml/2006/main">
              <a:ext uri="{FF2B5EF4-FFF2-40B4-BE49-F238E27FC236}">
                <a16:creationId xmlns:a16="http://schemas.microsoft.com/office/drawing/2014/main" id="{1A1B33E1-61D2-4EF6-9A43-367EAAC958D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42315" y="6583680"/>
            <a:ext cx="9525" cy="16764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0211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0" name="">
            <a:extLst xmlns:a="http://schemas.openxmlformats.org/drawingml/2006/main">
              <a:ext uri="{FF2B5EF4-FFF2-40B4-BE49-F238E27FC236}">
                <a16:creationId xmlns:a16="http://schemas.microsoft.com/office/drawing/2014/main" id="{BC3E1DBC-47BA-4A19-92FD-97FEE66C89A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30555" y="6695440"/>
            <a:ext cx="16764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0211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1" name="">
            <a:extLst xmlns:a="http://schemas.openxmlformats.org/drawingml/2006/main">
              <a:ext uri="{FF2B5EF4-FFF2-40B4-BE49-F238E27FC236}">
                <a16:creationId xmlns:a16="http://schemas.microsoft.com/office/drawing/2014/main" id="{AF7B8EFE-3DEE-4C26-991B-2B6005AA9B0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42315" y="6639560"/>
            <a:ext cx="55880" cy="5588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A34A32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2" name="">
            <a:extLst xmlns:a="http://schemas.openxmlformats.org/drawingml/2006/main">
              <a:ext uri="{FF2B5EF4-FFF2-40B4-BE49-F238E27FC236}">
                <a16:creationId xmlns:a16="http://schemas.microsoft.com/office/drawing/2014/main" id="{90348439-EA70-4EA1-8CE1-C14FA183752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95350" y="6572250"/>
            <a:ext cx="2476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>
              <a:defRPr sz="900" b="1">
                <a:solidFill>
                  <a:srgbClr val="66675F"/>
                </a:solidFill>
              </a:defRPr>
            </a:pPr>
            <a:r>
              <a:rPr sz="900" b="1">
                <a:solidFill>
                  <a:srgbClr val="66675F"/>
                </a:solidFill>
              </a:rPr>
              <a:t>THE DEVELOPMENT PLAYBOOK</a:t>
            </a:r>
          </a:p>
        </p:txBody>
      </p:sp>
      <p:sp>
        <p:nvSpPr>
          <p:cNvPr id="23" name="">
            <a:extLst xmlns:a="http://schemas.openxmlformats.org/drawingml/2006/main">
              <a:ext uri="{FF2B5EF4-FFF2-40B4-BE49-F238E27FC236}">
                <a16:creationId xmlns:a16="http://schemas.microsoft.com/office/drawing/2014/main" id="{6087A316-3FC9-4DF9-816B-BBC669435A2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296650" y="6572250"/>
            <a:ext cx="285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>
              <a:defRPr sz="750" b="0">
                <a:solidFill>
                  <a:srgbClr val="66675F"/>
                </a:solidFill>
              </a:defRPr>
            </a:pPr>
            <a:r>
              <a:rPr sz="750" b="0">
                <a:solidFill>
                  <a:srgbClr val="66675F"/>
                </a:solidFill>
              </a:rPr>
              <a:t>02</a:t>
            </a:r>
          </a:p>
        </p:txBody>
      </p:sp>
      <p:pic>
        <p:nvPicPr>
          <p:cNvPr id="52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3b922fa524764b8d"/>
          <a:srcRect xmlns:a="http://schemas.openxmlformats.org/drawingml/2006/main" l="0" t="7813" r="0" b="7813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</p:spPr>
      </p:pic>
      <p:sp>
        <p:nvSpPr>
          <p:cNvPr id="25" name="">
            <a:extLst xmlns:a="http://schemas.openxmlformats.org/drawingml/2006/main">
              <a:ext uri="{FF2B5EF4-FFF2-40B4-BE49-F238E27FC236}">
                <a16:creationId xmlns:a16="http://schemas.microsoft.com/office/drawing/2014/main" id="{F6D9CB9B-3070-4FC6-8A79-1377A509370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7239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0211F">
              <a:alpha val="80000"/>
            </a:srgbClr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6" name="">
            <a:extLst xmlns:a="http://schemas.openxmlformats.org/drawingml/2006/main">
              <a:ext uri="{FF2B5EF4-FFF2-40B4-BE49-F238E27FC236}">
                <a16:creationId xmlns:a16="http://schemas.microsoft.com/office/drawing/2014/main" id="{72ADB8D6-6C2C-421C-A82B-55286B25CE0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800100"/>
            <a:ext cx="2857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>
              <a:defRPr sz="900" b="1">
                <a:solidFill>
                  <a:srgbClr val="DCCFBB"/>
                </a:solidFill>
              </a:defRPr>
            </a:pPr>
            <a:r>
              <a:rPr sz="900" b="1">
                <a:solidFill>
                  <a:srgbClr val="DCCFBB"/>
                </a:solidFill>
              </a:rPr>
              <a:t>WORKING PRINCIPLE 01</a:t>
            </a:r>
          </a:p>
        </p:txBody>
      </p:sp>
      <p:sp>
        <p:nvSpPr>
          <p:cNvPr id="27" name="">
            <a:extLst xmlns:a="http://schemas.openxmlformats.org/drawingml/2006/main">
              <a:ext uri="{FF2B5EF4-FFF2-40B4-BE49-F238E27FC236}">
                <a16:creationId xmlns:a16="http://schemas.microsoft.com/office/drawing/2014/main" id="{E1D96D01-7C98-4FED-B7B3-00201D210EB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1428750"/>
            <a:ext cx="5810250" cy="1524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>
              <a:defRPr sz="4050" b="0">
                <a:solidFill>
                  <a:srgbClr val="F3F0E8"/>
                </a:solidFill>
              </a:defRPr>
            </a:pPr>
            <a:r>
              <a:rPr sz="4050" b="0">
                <a:solidFill>
                  <a:srgbClr val="F3F0E8"/>
                </a:solidFill>
              </a:rPr>
              <a:t>Development is not a straight line.</a:t>
            </a:r>
          </a:p>
        </p:txBody>
      </p:sp>
      <p:sp>
        <p:nvSpPr>
          <p:cNvPr id="28" name="">
            <a:extLst xmlns:a="http://schemas.openxmlformats.org/drawingml/2006/main">
              <a:ext uri="{FF2B5EF4-FFF2-40B4-BE49-F238E27FC236}">
                <a16:creationId xmlns:a16="http://schemas.microsoft.com/office/drawing/2014/main" id="{DADD3FF3-08EF-47D8-86C1-CF24F53B852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3238500"/>
            <a:ext cx="5334000" cy="1143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>
              <a:defRPr sz="2100" b="0">
                <a:solidFill>
                  <a:srgbClr val="F3F0E8"/>
                </a:solidFill>
              </a:defRPr>
            </a:pPr>
            <a:r>
              <a:rPr sz="2100" b="0">
                <a:solidFill>
                  <a:srgbClr val="F3F0E8"/>
                </a:solidFill>
              </a:rPr>
              <a:t>It is a sequence of evidence, commitments, and feedback loops.</a:t>
            </a:r>
          </a:p>
        </p:txBody>
      </p:sp>
    </p:spTree>
    <p:extLst>
      <p:ext uri="{BB962C8B-B14F-4D97-AF65-F5344CB8AC3E}">
        <p14:creationId xmlns:p14="http://schemas.microsoft.com/office/powerpoint/2010/main" val="493997655"/>
      </p:ext>
    </p:extLst>
  </p:cSld>
</p:sld>
</file>

<file path=ppt/slides/slide3.xml><?xml version="1.0" encoding="utf-8"?>
<p:sld xmlns:p="http://schemas.openxmlformats.org/presentationml/2006/main">
  <p:cSld>
    <p:bg>
      <p:bgPr>
        <a:solidFill xmlns:a="http://schemas.openxmlformats.org/drawingml/2006/main">
          <a:srgbClr val="F3F0E8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1AB1F95E-E8C0-4E02-AC33-666FCA46E48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4D0C5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52EC3BDF-1EFD-4844-9ED8-414992C76D2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5240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4D0C5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38012436-403B-45A5-AF6A-57E8B2EC246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4384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4D0C5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2CF5E046-7E46-4299-8D20-C10204D4C58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3528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4D0C5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FFEACF2F-9CAC-453A-A74D-6394BFCFCC1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2672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4D0C5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97690EE6-00B0-4803-9E2E-F2888E63ED7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1816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4D0C5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1E8F3323-4F6D-4310-BF52-6E10ECC453D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4D0C5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A2BED5FA-4844-40EF-8E21-B5EC1A8AFEC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0104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4D0C5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E49858BE-AC57-49AF-BFCD-C26BBC94C6B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9248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4D0C5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FE00534D-15DA-4FDD-9570-FC8A34E8B84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8392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4D0C5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2F8AD60C-ABD4-4710-97C4-739E4C2107A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536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4D0C5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598464CB-7659-4D4C-8B98-1E1361AE53B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6680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4D0C5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296D7BCF-9A6C-434F-B369-5F105629A42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5824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4D0C5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1D34F04E-3419-4675-8EBA-1994B3F0B85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6496050"/>
            <a:ext cx="109728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4D0C5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BCD2D138-DD0F-416E-8CAE-64549A95CCA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6562725"/>
            <a:ext cx="20955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3F0E8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82A735D4-8116-4D01-91FF-9884ACB18CE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30555" y="6583680"/>
            <a:ext cx="167640" cy="16764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9525">
            <a:solidFill>
              <a:srgbClr val="20211F"/>
            </a:solidFill>
            <a:prstDash val="solid"/>
          </a:ln>
        </p:spPr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5644E2E4-6BD9-40A6-A3ED-F22D493C720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6435" y="6583680"/>
            <a:ext cx="9525" cy="16764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0211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8" name="">
            <a:extLst xmlns:a="http://schemas.openxmlformats.org/drawingml/2006/main">
              <a:ext uri="{FF2B5EF4-FFF2-40B4-BE49-F238E27FC236}">
                <a16:creationId xmlns:a16="http://schemas.microsoft.com/office/drawing/2014/main" id="{5BBFE8B3-7106-48FA-9077-1800D15498B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30555" y="6639560"/>
            <a:ext cx="16764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0211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9" name="">
            <a:extLst xmlns:a="http://schemas.openxmlformats.org/drawingml/2006/main">
              <a:ext uri="{FF2B5EF4-FFF2-40B4-BE49-F238E27FC236}">
                <a16:creationId xmlns:a16="http://schemas.microsoft.com/office/drawing/2014/main" id="{28E3939D-3CAB-4E8A-87F1-AC0681CC2A4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42315" y="6583680"/>
            <a:ext cx="9525" cy="16764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0211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0" name="">
            <a:extLst xmlns:a="http://schemas.openxmlformats.org/drawingml/2006/main">
              <a:ext uri="{FF2B5EF4-FFF2-40B4-BE49-F238E27FC236}">
                <a16:creationId xmlns:a16="http://schemas.microsoft.com/office/drawing/2014/main" id="{990C4962-5736-4B49-9A27-6FAB7CAC87C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30555" y="6695440"/>
            <a:ext cx="16764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0211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1" name="">
            <a:extLst xmlns:a="http://schemas.openxmlformats.org/drawingml/2006/main">
              <a:ext uri="{FF2B5EF4-FFF2-40B4-BE49-F238E27FC236}">
                <a16:creationId xmlns:a16="http://schemas.microsoft.com/office/drawing/2014/main" id="{50945C1E-9BEF-4383-B429-A2731B6F386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42315" y="6639560"/>
            <a:ext cx="55880" cy="5588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A34A32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2" name="">
            <a:extLst xmlns:a="http://schemas.openxmlformats.org/drawingml/2006/main">
              <a:ext uri="{FF2B5EF4-FFF2-40B4-BE49-F238E27FC236}">
                <a16:creationId xmlns:a16="http://schemas.microsoft.com/office/drawing/2014/main" id="{AB9CA412-6F45-4748-80D5-DA3E8390C57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95350" y="6572250"/>
            <a:ext cx="2476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>
              <a:defRPr sz="900" b="1">
                <a:solidFill>
                  <a:srgbClr val="66675F"/>
                </a:solidFill>
              </a:defRPr>
            </a:pPr>
            <a:r>
              <a:rPr sz="900" b="1">
                <a:solidFill>
                  <a:srgbClr val="66675F"/>
                </a:solidFill>
              </a:rPr>
              <a:t>THE DEVELOPMENT PLAYBOOK</a:t>
            </a:r>
          </a:p>
        </p:txBody>
      </p:sp>
      <p:sp>
        <p:nvSpPr>
          <p:cNvPr id="23" name="">
            <a:extLst xmlns:a="http://schemas.openxmlformats.org/drawingml/2006/main">
              <a:ext uri="{FF2B5EF4-FFF2-40B4-BE49-F238E27FC236}">
                <a16:creationId xmlns:a16="http://schemas.microsoft.com/office/drawing/2014/main" id="{3A8AB178-2493-446C-9977-E12E9205F24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296650" y="6572250"/>
            <a:ext cx="285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>
              <a:defRPr sz="750" b="0">
                <a:solidFill>
                  <a:srgbClr val="66675F"/>
                </a:solidFill>
              </a:defRPr>
            </a:pPr>
            <a:r>
              <a:rPr sz="750" b="0">
                <a:solidFill>
                  <a:srgbClr val="66675F"/>
                </a:solidFill>
              </a:rPr>
              <a:t>03</a:t>
            </a:r>
          </a:p>
        </p:txBody>
      </p:sp>
      <p:sp>
        <p:nvSpPr>
          <p:cNvPr id="24" name="">
            <a:extLst xmlns:a="http://schemas.openxmlformats.org/drawingml/2006/main">
              <a:ext uri="{FF2B5EF4-FFF2-40B4-BE49-F238E27FC236}">
                <a16:creationId xmlns:a16="http://schemas.microsoft.com/office/drawing/2014/main" id="{46CAF80A-3594-4C8C-B8E7-5F88A9340AE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571500"/>
            <a:ext cx="3238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>
              <a:defRPr sz="900" b="1">
                <a:solidFill>
                  <a:srgbClr val="A34A32"/>
                </a:solidFill>
              </a:defRPr>
            </a:pPr>
            <a:r>
              <a:rPr sz="900" b="1">
                <a:solidFill>
                  <a:srgbClr val="A34A32"/>
                </a:solidFill>
              </a:rPr>
              <a:t>THE FIELD MAP</a:t>
            </a:r>
          </a:p>
        </p:txBody>
      </p:sp>
      <p:sp>
        <p:nvSpPr>
          <p:cNvPr id="25" name="">
            <a:extLst xmlns:a="http://schemas.openxmlformats.org/drawingml/2006/main">
              <a:ext uri="{FF2B5EF4-FFF2-40B4-BE49-F238E27FC236}">
                <a16:creationId xmlns:a16="http://schemas.microsoft.com/office/drawing/2014/main" id="{73B4CAA1-24A4-48D9-9E54-294394A1588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1000125"/>
            <a:ext cx="5715000" cy="666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>
              <a:defRPr sz="3600" b="0">
                <a:solidFill>
                  <a:srgbClr val="20211F"/>
                </a:solidFill>
              </a:defRPr>
            </a:pPr>
            <a:r>
              <a:rPr sz="3600" b="0">
                <a:solidFill>
                  <a:srgbClr val="20211F"/>
                </a:solidFill>
              </a:rPr>
              <a:t>Four modes of work</a:t>
            </a:r>
          </a:p>
        </p:txBody>
      </p:sp>
      <p:sp>
        <p:nvSpPr>
          <p:cNvPr id="26" name="">
            <a:extLst xmlns:a="http://schemas.openxmlformats.org/drawingml/2006/main">
              <a:ext uri="{FF2B5EF4-FFF2-40B4-BE49-F238E27FC236}">
                <a16:creationId xmlns:a16="http://schemas.microsoft.com/office/drawing/2014/main" id="{76A329EB-6683-48B8-A01A-6971BB4366C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2190750"/>
            <a:ext cx="2571750" cy="29527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0211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7" name="">
            <a:extLst xmlns:a="http://schemas.openxmlformats.org/drawingml/2006/main">
              <a:ext uri="{FF2B5EF4-FFF2-40B4-BE49-F238E27FC236}">
                <a16:creationId xmlns:a16="http://schemas.microsoft.com/office/drawing/2014/main" id="{86BC104F-B240-4081-858F-BFA1A0B4E46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" y="2419350"/>
            <a:ext cx="952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>
              <a:defRPr sz="900" b="1">
                <a:solidFill>
                  <a:srgbClr val="F3F0E8"/>
                </a:solidFill>
              </a:defRPr>
            </a:pPr>
            <a:r>
              <a:rPr sz="900" b="1">
                <a:solidFill>
                  <a:srgbClr val="F3F0E8"/>
                </a:solidFill>
              </a:rPr>
              <a:t>01-03</a:t>
            </a:r>
          </a:p>
        </p:txBody>
      </p:sp>
      <p:sp>
        <p:nvSpPr>
          <p:cNvPr id="28" name="">
            <a:extLst xmlns:a="http://schemas.openxmlformats.org/drawingml/2006/main">
              <a:ext uri="{FF2B5EF4-FFF2-40B4-BE49-F238E27FC236}">
                <a16:creationId xmlns:a16="http://schemas.microsoft.com/office/drawing/2014/main" id="{6E2B9D9B-C257-4602-A6B9-AEC49981854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" y="2952750"/>
            <a:ext cx="209550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>
              <a:defRPr sz="2700" b="0">
                <a:solidFill>
                  <a:srgbClr val="F3F0E8"/>
                </a:solidFill>
              </a:defRPr>
            </a:pPr>
            <a:r>
              <a:rPr sz="2700" b="0">
                <a:solidFill>
                  <a:srgbClr val="F3F0E8"/>
                </a:solidFill>
              </a:rPr>
              <a:t>FRAME</a:t>
            </a:r>
          </a:p>
        </p:txBody>
      </p:sp>
      <p:sp>
        <p:nvSpPr>
          <p:cNvPr id="29" name="">
            <a:extLst xmlns:a="http://schemas.openxmlformats.org/drawingml/2006/main">
              <a:ext uri="{FF2B5EF4-FFF2-40B4-BE49-F238E27FC236}">
                <a16:creationId xmlns:a16="http://schemas.microsoft.com/office/drawing/2014/main" id="{AAB79A86-0053-4E3F-8BAF-937FAF920A5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" y="4191000"/>
            <a:ext cx="2000250" cy="666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>
              <a:defRPr sz="1350" b="0">
                <a:solidFill>
                  <a:srgbClr val="F3F0E8"/>
                </a:solidFill>
              </a:defRPr>
            </a:pPr>
            <a:r>
              <a:rPr sz="1350" b="0">
                <a:solidFill>
                  <a:srgbClr val="F3F0E8"/>
                </a:solidFill>
              </a:rPr>
              <a:t>Find the right problem.</a:t>
            </a:r>
          </a:p>
        </p:txBody>
      </p:sp>
      <p:sp>
        <p:nvSpPr>
          <p:cNvPr id="30" name="">
            <a:extLst xmlns:a="http://schemas.openxmlformats.org/drawingml/2006/main">
              <a:ext uri="{FF2B5EF4-FFF2-40B4-BE49-F238E27FC236}">
                <a16:creationId xmlns:a16="http://schemas.microsoft.com/office/drawing/2014/main" id="{3EE1A4CD-7070-45B8-9876-6235261FFA9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352800" y="2190750"/>
            <a:ext cx="2571750" cy="29527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A34A32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31" name="">
            <a:extLst xmlns:a="http://schemas.openxmlformats.org/drawingml/2006/main">
              <a:ext uri="{FF2B5EF4-FFF2-40B4-BE49-F238E27FC236}">
                <a16:creationId xmlns:a16="http://schemas.microsoft.com/office/drawing/2014/main" id="{57032605-DCB1-4240-9B43-1CCD991C887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581400" y="2419350"/>
            <a:ext cx="952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>
              <a:defRPr sz="900" b="1">
                <a:solidFill>
                  <a:srgbClr val="F3F0E8"/>
                </a:solidFill>
              </a:defRPr>
            </a:pPr>
            <a:r>
              <a:rPr sz="900" b="1">
                <a:solidFill>
                  <a:srgbClr val="F3F0E8"/>
                </a:solidFill>
              </a:rPr>
              <a:t>04-06</a:t>
            </a:r>
          </a:p>
        </p:txBody>
      </p:sp>
      <p:sp>
        <p:nvSpPr>
          <p:cNvPr id="32" name="">
            <a:extLst xmlns:a="http://schemas.openxmlformats.org/drawingml/2006/main">
              <a:ext uri="{FF2B5EF4-FFF2-40B4-BE49-F238E27FC236}">
                <a16:creationId xmlns:a16="http://schemas.microsoft.com/office/drawing/2014/main" id="{2952EA85-4CD3-4C62-B6FA-DE12834B6C1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581400" y="2952750"/>
            <a:ext cx="209550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>
              <a:defRPr sz="2700" b="0">
                <a:solidFill>
                  <a:srgbClr val="F3F0E8"/>
                </a:solidFill>
              </a:defRPr>
            </a:pPr>
            <a:r>
              <a:rPr sz="2700" b="0">
                <a:solidFill>
                  <a:srgbClr val="F3F0E8"/>
                </a:solidFill>
              </a:rPr>
              <a:t>PROVE</a:t>
            </a:r>
          </a:p>
        </p:txBody>
      </p:sp>
      <p:sp>
        <p:nvSpPr>
          <p:cNvPr id="33" name="">
            <a:extLst xmlns:a="http://schemas.openxmlformats.org/drawingml/2006/main">
              <a:ext uri="{FF2B5EF4-FFF2-40B4-BE49-F238E27FC236}">
                <a16:creationId xmlns:a16="http://schemas.microsoft.com/office/drawing/2014/main" id="{C8B07814-7BFF-4EC2-8122-F1C52EE5E86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581400" y="4191000"/>
            <a:ext cx="2000250" cy="666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>
              <a:defRPr sz="1350" b="0">
                <a:solidFill>
                  <a:srgbClr val="F3F0E8"/>
                </a:solidFill>
              </a:defRPr>
            </a:pPr>
            <a:r>
              <a:rPr sz="1350" b="0">
                <a:solidFill>
                  <a:srgbClr val="F3F0E8"/>
                </a:solidFill>
              </a:rPr>
              <a:t>Build the case.</a:t>
            </a:r>
          </a:p>
        </p:txBody>
      </p:sp>
      <p:sp>
        <p:nvSpPr>
          <p:cNvPr id="34" name="">
            <a:extLst xmlns:a="http://schemas.openxmlformats.org/drawingml/2006/main">
              <a:ext uri="{FF2B5EF4-FFF2-40B4-BE49-F238E27FC236}">
                <a16:creationId xmlns:a16="http://schemas.microsoft.com/office/drawing/2014/main" id="{38C33D8D-1601-471E-A27F-4A7687951C0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0" y="2190750"/>
            <a:ext cx="2571750" cy="29527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596154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35" name="">
            <a:extLst xmlns:a="http://schemas.openxmlformats.org/drawingml/2006/main">
              <a:ext uri="{FF2B5EF4-FFF2-40B4-BE49-F238E27FC236}">
                <a16:creationId xmlns:a16="http://schemas.microsoft.com/office/drawing/2014/main" id="{8EFEA125-7E0B-483D-B792-3A7DD54BF1B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324600" y="2419350"/>
            <a:ext cx="952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>
              <a:defRPr sz="900" b="1">
                <a:solidFill>
                  <a:srgbClr val="F3F0E8"/>
                </a:solidFill>
              </a:defRPr>
            </a:pPr>
            <a:r>
              <a:rPr sz="900" b="1">
                <a:solidFill>
                  <a:srgbClr val="F3F0E8"/>
                </a:solidFill>
              </a:rPr>
              <a:t>07-09</a:t>
            </a:r>
          </a:p>
        </p:txBody>
      </p:sp>
      <p:sp>
        <p:nvSpPr>
          <p:cNvPr id="36" name="">
            <a:extLst xmlns:a="http://schemas.openxmlformats.org/drawingml/2006/main">
              <a:ext uri="{FF2B5EF4-FFF2-40B4-BE49-F238E27FC236}">
                <a16:creationId xmlns:a16="http://schemas.microsoft.com/office/drawing/2014/main" id="{81D6C5D1-98F7-420B-AF58-FB431A92CB8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324600" y="2952750"/>
            <a:ext cx="209550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>
              <a:defRPr sz="2700" b="0">
                <a:solidFill>
                  <a:srgbClr val="F3F0E8"/>
                </a:solidFill>
              </a:defRPr>
            </a:pPr>
            <a:r>
              <a:rPr sz="2700" b="0">
                <a:solidFill>
                  <a:srgbClr val="F3F0E8"/>
                </a:solidFill>
              </a:rPr>
              <a:t>MAKE</a:t>
            </a:r>
          </a:p>
        </p:txBody>
      </p:sp>
      <p:sp>
        <p:nvSpPr>
          <p:cNvPr id="37" name="">
            <a:extLst xmlns:a="http://schemas.openxmlformats.org/drawingml/2006/main">
              <a:ext uri="{FF2B5EF4-FFF2-40B4-BE49-F238E27FC236}">
                <a16:creationId xmlns:a16="http://schemas.microsoft.com/office/drawing/2014/main" id="{C7E1660D-5E6F-4450-9A58-B36E8336B9C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324600" y="4191000"/>
            <a:ext cx="2000250" cy="666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>
              <a:defRPr sz="1350" b="0">
                <a:solidFill>
                  <a:srgbClr val="F3F0E8"/>
                </a:solidFill>
              </a:defRPr>
            </a:pPr>
            <a:r>
              <a:rPr sz="1350" b="0">
                <a:solidFill>
                  <a:srgbClr val="F3F0E8"/>
                </a:solidFill>
              </a:rPr>
              <a:t>Control delivery.</a:t>
            </a:r>
          </a:p>
        </p:txBody>
      </p:sp>
      <p:sp>
        <p:nvSpPr>
          <p:cNvPr id="38" name="">
            <a:extLst xmlns:a="http://schemas.openxmlformats.org/drawingml/2006/main">
              <a:ext uri="{FF2B5EF4-FFF2-40B4-BE49-F238E27FC236}">
                <a16:creationId xmlns:a16="http://schemas.microsoft.com/office/drawing/2014/main" id="{FEC9F1E5-E649-4011-BF72-80862C7480A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839200" y="2190750"/>
            <a:ext cx="2571750" cy="29527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CCFBB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39" name="">
            <a:extLst xmlns:a="http://schemas.openxmlformats.org/drawingml/2006/main">
              <a:ext uri="{FF2B5EF4-FFF2-40B4-BE49-F238E27FC236}">
                <a16:creationId xmlns:a16="http://schemas.microsoft.com/office/drawing/2014/main" id="{27606700-B04E-4E7C-ABFF-D4015392EF3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067800" y="2419350"/>
            <a:ext cx="952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>
              <a:defRPr sz="900" b="1">
                <a:solidFill>
                  <a:srgbClr val="20211F"/>
                </a:solidFill>
              </a:defRPr>
            </a:pPr>
            <a:r>
              <a:rPr sz="900" b="1">
                <a:solidFill>
                  <a:srgbClr val="20211F"/>
                </a:solidFill>
              </a:rPr>
              <a:t>10-12</a:t>
            </a:r>
          </a:p>
        </p:txBody>
      </p:sp>
      <p:sp>
        <p:nvSpPr>
          <p:cNvPr id="40" name="">
            <a:extLst xmlns:a="http://schemas.openxmlformats.org/drawingml/2006/main">
              <a:ext uri="{FF2B5EF4-FFF2-40B4-BE49-F238E27FC236}">
                <a16:creationId xmlns:a16="http://schemas.microsoft.com/office/drawing/2014/main" id="{4931EFE6-5D85-4B94-8559-582804D3927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067800" y="2952750"/>
            <a:ext cx="209550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>
              <a:defRPr sz="2700" b="0">
                <a:solidFill>
                  <a:srgbClr val="20211F"/>
                </a:solidFill>
              </a:defRPr>
            </a:pPr>
            <a:r>
              <a:rPr sz="2700" b="0">
                <a:solidFill>
                  <a:srgbClr val="20211F"/>
                </a:solidFill>
              </a:rPr>
              <a:t>OPERATE</a:t>
            </a:r>
          </a:p>
        </p:txBody>
      </p:sp>
      <p:sp>
        <p:nvSpPr>
          <p:cNvPr id="41" name="">
            <a:extLst xmlns:a="http://schemas.openxmlformats.org/drawingml/2006/main">
              <a:ext uri="{FF2B5EF4-FFF2-40B4-BE49-F238E27FC236}">
                <a16:creationId xmlns:a16="http://schemas.microsoft.com/office/drawing/2014/main" id="{BF1ABEF2-C9B6-4A8E-B97C-89E1426B765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067800" y="4191000"/>
            <a:ext cx="2000250" cy="666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>
              <a:defRPr sz="1350" b="0">
                <a:solidFill>
                  <a:srgbClr val="20211F"/>
                </a:solidFill>
              </a:defRPr>
            </a:pPr>
            <a:r>
              <a:rPr sz="1350" b="0">
                <a:solidFill>
                  <a:srgbClr val="20211F"/>
                </a:solidFill>
              </a:rPr>
              <a:t>Turn space into performance.</a:t>
            </a:r>
          </a:p>
        </p:txBody>
      </p:sp>
    </p:spTree>
    <p:extLst>
      <p:ext uri="{BB962C8B-B14F-4D97-AF65-F5344CB8AC3E}">
        <p14:creationId xmlns:p14="http://schemas.microsoft.com/office/powerpoint/2010/main" val="1544353273"/>
      </p:ext>
    </p:extLst>
  </p:cSld>
</p:sld>
</file>

<file path=ppt/slides/slide4.xml><?xml version="1.0" encoding="utf-8"?>
<p:sld xmlns:p="http://schemas.openxmlformats.org/presentationml/2006/main">
  <p:cSld>
    <p:bg>
      <p:bgPr>
        <a:solidFill xmlns:a="http://schemas.openxmlformats.org/drawingml/2006/main">
          <a:srgbClr val="F3F0E8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FACCF616-A612-49EE-AC96-DC207C69FFD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4D0C5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CD6C2F0C-6A9C-47AB-8EB1-851470A4668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5240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4D0C5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1B328F09-E711-4829-B89D-9E1C6B81D94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4384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4D0C5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85BB9F93-9E22-41D3-9AE5-41F52F8056D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3528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4D0C5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C9D7252E-92B5-45A7-B6A4-636747781B5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2672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4D0C5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6D4A6439-FDA3-42FF-BBC1-1BA4F043444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1816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4D0C5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600AEDC2-7907-4CFA-AC52-3BB3023EC4B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4D0C5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3C8D4C51-C920-4137-AF0B-1FB57A481C3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0104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4D0C5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A0C7D08B-5E70-43EF-B302-F23CF853A12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9248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4D0C5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01FE482E-3C8B-4A3A-B082-3FC0466BA05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8392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4D0C5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91BB9176-8AA3-4FEF-905E-870B3610E9C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536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4D0C5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273C1EB2-321F-4385-830C-BE4C4B2FAB5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6680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4D0C5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13F50388-3374-4AF5-9312-BFD2BB93741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5824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4D0C5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A70CF0CA-CC53-46C8-8CE6-59D31936D2B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6496050"/>
            <a:ext cx="109728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4D0C5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FBBD9E95-4C0E-407C-BB72-CD2141DAA61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6562725"/>
            <a:ext cx="20955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3F0E8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76D2ACF7-C9B3-4FC5-9B8B-6A859919A7F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30555" y="6583680"/>
            <a:ext cx="167640" cy="16764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9525">
            <a:solidFill>
              <a:srgbClr val="20211F"/>
            </a:solidFill>
            <a:prstDash val="solid"/>
          </a:ln>
        </p:spPr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814DAA0D-A21F-45A6-81A6-67FB3EB9294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6435" y="6583680"/>
            <a:ext cx="9525" cy="16764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0211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8" name="">
            <a:extLst xmlns:a="http://schemas.openxmlformats.org/drawingml/2006/main">
              <a:ext uri="{FF2B5EF4-FFF2-40B4-BE49-F238E27FC236}">
                <a16:creationId xmlns:a16="http://schemas.microsoft.com/office/drawing/2014/main" id="{E9A00E51-AF79-4A43-ACAA-6D46D847AC8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30555" y="6639560"/>
            <a:ext cx="16764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0211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9" name="">
            <a:extLst xmlns:a="http://schemas.openxmlformats.org/drawingml/2006/main">
              <a:ext uri="{FF2B5EF4-FFF2-40B4-BE49-F238E27FC236}">
                <a16:creationId xmlns:a16="http://schemas.microsoft.com/office/drawing/2014/main" id="{832F7F24-EBC7-48B3-85BC-80658BAFB72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42315" y="6583680"/>
            <a:ext cx="9525" cy="16764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0211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0" name="">
            <a:extLst xmlns:a="http://schemas.openxmlformats.org/drawingml/2006/main">
              <a:ext uri="{FF2B5EF4-FFF2-40B4-BE49-F238E27FC236}">
                <a16:creationId xmlns:a16="http://schemas.microsoft.com/office/drawing/2014/main" id="{DC650A55-DD07-4D33-AA52-5E434240331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30555" y="6695440"/>
            <a:ext cx="16764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0211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1" name="">
            <a:extLst xmlns:a="http://schemas.openxmlformats.org/drawingml/2006/main">
              <a:ext uri="{FF2B5EF4-FFF2-40B4-BE49-F238E27FC236}">
                <a16:creationId xmlns:a16="http://schemas.microsoft.com/office/drawing/2014/main" id="{6CD0B1FB-84F5-4749-AFA8-DFFCC02F39B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42315" y="6639560"/>
            <a:ext cx="55880" cy="5588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A34A32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2" name="">
            <a:extLst xmlns:a="http://schemas.openxmlformats.org/drawingml/2006/main">
              <a:ext uri="{FF2B5EF4-FFF2-40B4-BE49-F238E27FC236}">
                <a16:creationId xmlns:a16="http://schemas.microsoft.com/office/drawing/2014/main" id="{3A441F98-C2DA-4786-9C6A-71CBEDABC70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95350" y="6572250"/>
            <a:ext cx="2476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>
              <a:defRPr sz="900" b="1">
                <a:solidFill>
                  <a:srgbClr val="66675F"/>
                </a:solidFill>
              </a:defRPr>
            </a:pPr>
            <a:r>
              <a:rPr sz="900" b="1">
                <a:solidFill>
                  <a:srgbClr val="66675F"/>
                </a:solidFill>
              </a:rPr>
              <a:t>THE DEVELOPMENT PLAYBOOK</a:t>
            </a:r>
          </a:p>
        </p:txBody>
      </p:sp>
      <p:sp>
        <p:nvSpPr>
          <p:cNvPr id="23" name="">
            <a:extLst xmlns:a="http://schemas.openxmlformats.org/drawingml/2006/main">
              <a:ext uri="{FF2B5EF4-FFF2-40B4-BE49-F238E27FC236}">
                <a16:creationId xmlns:a16="http://schemas.microsoft.com/office/drawing/2014/main" id="{CCA965B5-FB78-4F27-BFA4-27414DBA793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296650" y="6572250"/>
            <a:ext cx="285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>
              <a:defRPr sz="750" b="0">
                <a:solidFill>
                  <a:srgbClr val="66675F"/>
                </a:solidFill>
              </a:defRPr>
            </a:pPr>
            <a:r>
              <a:rPr sz="750" b="0">
                <a:solidFill>
                  <a:srgbClr val="66675F"/>
                </a:solidFill>
              </a:rPr>
              <a:t>04</a:t>
            </a:r>
          </a:p>
        </p:txBody>
      </p:sp>
      <p:sp>
        <p:nvSpPr>
          <p:cNvPr id="24" name="">
            <a:extLst xmlns:a="http://schemas.openxmlformats.org/drawingml/2006/main">
              <a:ext uri="{FF2B5EF4-FFF2-40B4-BE49-F238E27FC236}">
                <a16:creationId xmlns:a16="http://schemas.microsoft.com/office/drawing/2014/main" id="{A11F0953-CB6A-4AEF-A7E1-8198B9B9A93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514350"/>
            <a:ext cx="3238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>
              <a:defRPr sz="900" b="1">
                <a:solidFill>
                  <a:srgbClr val="A34A32"/>
                </a:solidFill>
              </a:defRPr>
            </a:pPr>
            <a:r>
              <a:rPr sz="900" b="1">
                <a:solidFill>
                  <a:srgbClr val="A34A32"/>
                </a:solidFill>
              </a:rPr>
              <a:t>12 STAGES / ONE CONNECTED ARGUMENT</a:t>
            </a:r>
          </a:p>
        </p:txBody>
      </p:sp>
      <p:sp>
        <p:nvSpPr>
          <p:cNvPr id="25" name="">
            <a:extLst xmlns:a="http://schemas.openxmlformats.org/drawingml/2006/main">
              <a:ext uri="{FF2B5EF4-FFF2-40B4-BE49-F238E27FC236}">
                <a16:creationId xmlns:a16="http://schemas.microsoft.com/office/drawing/2014/main" id="{E83EE462-6919-4CE8-A5BE-EE0C0D2C70C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895350"/>
            <a:ext cx="685800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>
              <a:defRPr sz="3150" b="0">
                <a:solidFill>
                  <a:srgbClr val="20211F"/>
                </a:solidFill>
              </a:defRPr>
            </a:pPr>
            <a:r>
              <a:rPr sz="3150" b="0">
                <a:solidFill>
                  <a:srgbClr val="20211F"/>
                </a:solidFill>
              </a:rPr>
              <a:t>The lifecycle at a glance</a:t>
            </a:r>
          </a:p>
        </p:txBody>
      </p:sp>
      <p:sp>
        <p:nvSpPr>
          <p:cNvPr id="26" name="">
            <a:extLst xmlns:a="http://schemas.openxmlformats.org/drawingml/2006/main">
              <a:ext uri="{FF2B5EF4-FFF2-40B4-BE49-F238E27FC236}">
                <a16:creationId xmlns:a16="http://schemas.microsoft.com/office/drawing/2014/main" id="{635DD717-BA64-455B-82BA-493A1099CC7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1905000"/>
            <a:ext cx="1676400" cy="1524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9525">
            <a:solidFill>
              <a:srgbClr val="D4D0C5"/>
            </a:solidFill>
            <a:prstDash val="solid"/>
          </a:ln>
        </p:spPr>
      </p:sp>
      <p:sp>
        <p:nvSpPr>
          <p:cNvPr id="27" name="">
            <a:extLst xmlns:a="http://schemas.openxmlformats.org/drawingml/2006/main">
              <a:ext uri="{FF2B5EF4-FFF2-40B4-BE49-F238E27FC236}">
                <a16:creationId xmlns:a16="http://schemas.microsoft.com/office/drawing/2014/main" id="{FD25477D-6BC6-4181-AADD-EA96EA4646E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42950" y="2019300"/>
            <a:ext cx="476250" cy="361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>
              <a:defRPr sz="1800" b="0">
                <a:solidFill>
                  <a:srgbClr val="A34A32"/>
                </a:solidFill>
              </a:defRPr>
            </a:pPr>
            <a:r>
              <a:rPr sz="1800" b="0">
                <a:solidFill>
                  <a:srgbClr val="A34A32"/>
                </a:solidFill>
              </a:rPr>
              <a:t>01</a:t>
            </a:r>
          </a:p>
        </p:txBody>
      </p:sp>
      <p:sp>
        <p:nvSpPr>
          <p:cNvPr id="28" name="">
            <a:extLst xmlns:a="http://schemas.openxmlformats.org/drawingml/2006/main">
              <a:ext uri="{FF2B5EF4-FFF2-40B4-BE49-F238E27FC236}">
                <a16:creationId xmlns:a16="http://schemas.microsoft.com/office/drawing/2014/main" id="{04B11D48-1631-45CC-98C5-8B7A5F346C0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42950" y="2552700"/>
            <a:ext cx="1381125" cy="647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>
              <a:defRPr sz="1425" b="0">
                <a:solidFill>
                  <a:srgbClr val="20211F"/>
                </a:solidFill>
              </a:defRPr>
            </a:pPr>
            <a:r>
              <a:rPr sz="1425" b="0">
                <a:solidFill>
                  <a:srgbClr val="20211F"/>
                </a:solidFill>
              </a:rPr>
              <a:t>Investment Intent</a:t>
            </a:r>
          </a:p>
        </p:txBody>
      </p:sp>
      <p:sp>
        <p:nvSpPr>
          <p:cNvPr id="29" name="">
            <a:extLst xmlns:a="http://schemas.openxmlformats.org/drawingml/2006/main">
              <a:ext uri="{FF2B5EF4-FFF2-40B4-BE49-F238E27FC236}">
                <a16:creationId xmlns:a16="http://schemas.microsoft.com/office/drawing/2014/main" id="{9CA60B55-6BD4-4371-BBA0-F2B2F4CCFCA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438400" y="1905000"/>
            <a:ext cx="1676400" cy="1524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9525">
            <a:solidFill>
              <a:srgbClr val="D4D0C5"/>
            </a:solidFill>
            <a:prstDash val="solid"/>
          </a:ln>
        </p:spPr>
      </p:sp>
      <p:sp>
        <p:nvSpPr>
          <p:cNvPr id="30" name="">
            <a:extLst xmlns:a="http://schemas.openxmlformats.org/drawingml/2006/main">
              <a:ext uri="{FF2B5EF4-FFF2-40B4-BE49-F238E27FC236}">
                <a16:creationId xmlns:a16="http://schemas.microsoft.com/office/drawing/2014/main" id="{CEF66DDF-A781-4148-8496-F0C14BB6DC5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571750" y="2019300"/>
            <a:ext cx="476250" cy="361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>
              <a:defRPr sz="1800" b="0">
                <a:solidFill>
                  <a:srgbClr val="A34A32"/>
                </a:solidFill>
              </a:defRPr>
            </a:pPr>
            <a:r>
              <a:rPr sz="1800" b="0">
                <a:solidFill>
                  <a:srgbClr val="A34A32"/>
                </a:solidFill>
              </a:rPr>
              <a:t>02</a:t>
            </a:r>
          </a:p>
        </p:txBody>
      </p:sp>
      <p:sp>
        <p:nvSpPr>
          <p:cNvPr id="31" name="">
            <a:extLst xmlns:a="http://schemas.openxmlformats.org/drawingml/2006/main">
              <a:ext uri="{FF2B5EF4-FFF2-40B4-BE49-F238E27FC236}">
                <a16:creationId xmlns:a16="http://schemas.microsoft.com/office/drawing/2014/main" id="{908F95F3-AEB4-479B-82D0-8F2F5AA826D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571750" y="2552700"/>
            <a:ext cx="1381125" cy="647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>
              <a:defRPr sz="1425" b="0">
                <a:solidFill>
                  <a:srgbClr val="20211F"/>
                </a:solidFill>
              </a:defRPr>
            </a:pPr>
            <a:r>
              <a:rPr sz="1425" b="0">
                <a:solidFill>
                  <a:srgbClr val="20211F"/>
                </a:solidFill>
              </a:rPr>
              <a:t>Market &amp; Place</a:t>
            </a:r>
          </a:p>
        </p:txBody>
      </p:sp>
      <p:sp>
        <p:nvSpPr>
          <p:cNvPr id="32" name="">
            <a:extLst xmlns:a="http://schemas.openxmlformats.org/drawingml/2006/main">
              <a:ext uri="{FF2B5EF4-FFF2-40B4-BE49-F238E27FC236}">
                <a16:creationId xmlns:a16="http://schemas.microsoft.com/office/drawing/2014/main" id="{13F0454E-5D76-45F9-8EC7-9A9BB718E85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267200" y="1905000"/>
            <a:ext cx="1676400" cy="1524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9525">
            <a:solidFill>
              <a:srgbClr val="D4D0C5"/>
            </a:solidFill>
            <a:prstDash val="solid"/>
          </a:ln>
        </p:spPr>
      </p:sp>
      <p:sp>
        <p:nvSpPr>
          <p:cNvPr id="33" name="">
            <a:extLst xmlns:a="http://schemas.openxmlformats.org/drawingml/2006/main">
              <a:ext uri="{FF2B5EF4-FFF2-40B4-BE49-F238E27FC236}">
                <a16:creationId xmlns:a16="http://schemas.microsoft.com/office/drawing/2014/main" id="{9868774D-0921-4674-8DCF-79129608336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400550" y="2019300"/>
            <a:ext cx="476250" cy="361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>
              <a:defRPr sz="1800" b="0">
                <a:solidFill>
                  <a:srgbClr val="A34A32"/>
                </a:solidFill>
              </a:defRPr>
            </a:pPr>
            <a:r>
              <a:rPr sz="1800" b="0">
                <a:solidFill>
                  <a:srgbClr val="A34A32"/>
                </a:solidFill>
              </a:rPr>
              <a:t>03</a:t>
            </a:r>
          </a:p>
        </p:txBody>
      </p:sp>
      <p:sp>
        <p:nvSpPr>
          <p:cNvPr id="34" name="">
            <a:extLst xmlns:a="http://schemas.openxmlformats.org/drawingml/2006/main">
              <a:ext uri="{FF2B5EF4-FFF2-40B4-BE49-F238E27FC236}">
                <a16:creationId xmlns:a16="http://schemas.microsoft.com/office/drawing/2014/main" id="{233099D1-34D1-44A9-A507-3BFF48425A7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400550" y="2552700"/>
            <a:ext cx="1381125" cy="647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>
              <a:defRPr sz="1425" b="0">
                <a:solidFill>
                  <a:srgbClr val="20211F"/>
                </a:solidFill>
              </a:defRPr>
            </a:pPr>
            <a:r>
              <a:rPr sz="1425" b="0">
                <a:solidFill>
                  <a:srgbClr val="20211F"/>
                </a:solidFill>
              </a:rPr>
              <a:t>Site &amp; Rights</a:t>
            </a:r>
          </a:p>
        </p:txBody>
      </p:sp>
      <p:sp>
        <p:nvSpPr>
          <p:cNvPr id="35" name="">
            <a:extLst xmlns:a="http://schemas.openxmlformats.org/drawingml/2006/main">
              <a:ext uri="{FF2B5EF4-FFF2-40B4-BE49-F238E27FC236}">
                <a16:creationId xmlns:a16="http://schemas.microsoft.com/office/drawing/2014/main" id="{BCE53AEC-FD0C-4753-9D64-75D8105A04B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0" y="1905000"/>
            <a:ext cx="1676400" cy="1524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9525">
            <a:solidFill>
              <a:srgbClr val="D4D0C5"/>
            </a:solidFill>
            <a:prstDash val="solid"/>
          </a:ln>
        </p:spPr>
      </p:sp>
      <p:sp>
        <p:nvSpPr>
          <p:cNvPr id="36" name="">
            <a:extLst xmlns:a="http://schemas.openxmlformats.org/drawingml/2006/main">
              <a:ext uri="{FF2B5EF4-FFF2-40B4-BE49-F238E27FC236}">
                <a16:creationId xmlns:a16="http://schemas.microsoft.com/office/drawing/2014/main" id="{4C27E25C-77A3-4D75-8B5C-E3E1872BD8F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229350" y="2019300"/>
            <a:ext cx="476250" cy="361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>
              <a:defRPr sz="1800" b="0">
                <a:solidFill>
                  <a:srgbClr val="A34A32"/>
                </a:solidFill>
              </a:defRPr>
            </a:pPr>
            <a:r>
              <a:rPr sz="1800" b="0">
                <a:solidFill>
                  <a:srgbClr val="A34A32"/>
                </a:solidFill>
              </a:rPr>
              <a:t>04</a:t>
            </a:r>
          </a:p>
        </p:txBody>
      </p:sp>
      <p:sp>
        <p:nvSpPr>
          <p:cNvPr id="37" name="">
            <a:extLst xmlns:a="http://schemas.openxmlformats.org/drawingml/2006/main">
              <a:ext uri="{FF2B5EF4-FFF2-40B4-BE49-F238E27FC236}">
                <a16:creationId xmlns:a16="http://schemas.microsoft.com/office/drawing/2014/main" id="{A9965CDA-14E4-4A40-B330-3C1C86DE959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229350" y="2552700"/>
            <a:ext cx="1381125" cy="647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>
              <a:defRPr sz="1425" b="0">
                <a:solidFill>
                  <a:srgbClr val="20211F"/>
                </a:solidFill>
              </a:defRPr>
            </a:pPr>
            <a:r>
              <a:rPr sz="1425" b="0">
                <a:solidFill>
                  <a:srgbClr val="20211F"/>
                </a:solidFill>
              </a:rPr>
              <a:t>Development Concept</a:t>
            </a:r>
          </a:p>
        </p:txBody>
      </p:sp>
      <p:sp>
        <p:nvSpPr>
          <p:cNvPr id="38" name="">
            <a:extLst xmlns:a="http://schemas.openxmlformats.org/drawingml/2006/main">
              <a:ext uri="{FF2B5EF4-FFF2-40B4-BE49-F238E27FC236}">
                <a16:creationId xmlns:a16="http://schemas.microsoft.com/office/drawing/2014/main" id="{FE130811-1F1C-4B75-92D5-61FBE1816EA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924800" y="1905000"/>
            <a:ext cx="1676400" cy="1524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9525">
            <a:solidFill>
              <a:srgbClr val="D4D0C5"/>
            </a:solidFill>
            <a:prstDash val="solid"/>
          </a:ln>
        </p:spPr>
      </p:sp>
      <p:sp>
        <p:nvSpPr>
          <p:cNvPr id="39" name="">
            <a:extLst xmlns:a="http://schemas.openxmlformats.org/drawingml/2006/main">
              <a:ext uri="{FF2B5EF4-FFF2-40B4-BE49-F238E27FC236}">
                <a16:creationId xmlns:a16="http://schemas.microsoft.com/office/drawing/2014/main" id="{7B63E53C-62B8-49C3-9D5F-4EAF89272A3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058150" y="2019300"/>
            <a:ext cx="476250" cy="361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>
              <a:defRPr sz="1800" b="0">
                <a:solidFill>
                  <a:srgbClr val="A34A32"/>
                </a:solidFill>
              </a:defRPr>
            </a:pPr>
            <a:r>
              <a:rPr sz="1800" b="0">
                <a:solidFill>
                  <a:srgbClr val="A34A32"/>
                </a:solidFill>
              </a:rPr>
              <a:t>05</a:t>
            </a:r>
          </a:p>
        </p:txBody>
      </p:sp>
      <p:sp>
        <p:nvSpPr>
          <p:cNvPr id="40" name="">
            <a:extLst xmlns:a="http://schemas.openxmlformats.org/drawingml/2006/main">
              <a:ext uri="{FF2B5EF4-FFF2-40B4-BE49-F238E27FC236}">
                <a16:creationId xmlns:a16="http://schemas.microsoft.com/office/drawing/2014/main" id="{D3766209-C217-486B-AE65-91BC7A6319C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058150" y="2552700"/>
            <a:ext cx="1381125" cy="647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>
              <a:defRPr sz="1425" b="0">
                <a:solidFill>
                  <a:srgbClr val="20211F"/>
                </a:solidFill>
              </a:defRPr>
            </a:pPr>
            <a:r>
              <a:rPr sz="1425" b="0">
                <a:solidFill>
                  <a:srgbClr val="20211F"/>
                </a:solidFill>
              </a:rPr>
              <a:t>Feasibility</a:t>
            </a:r>
          </a:p>
        </p:txBody>
      </p:sp>
      <p:sp>
        <p:nvSpPr>
          <p:cNvPr id="41" name="">
            <a:extLst xmlns:a="http://schemas.openxmlformats.org/drawingml/2006/main">
              <a:ext uri="{FF2B5EF4-FFF2-40B4-BE49-F238E27FC236}">
                <a16:creationId xmlns:a16="http://schemas.microsoft.com/office/drawing/2014/main" id="{49F1B2B7-9D1C-4F76-B0E0-6E78BC5D3E2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53600" y="1905000"/>
            <a:ext cx="1676400" cy="1524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9525">
            <a:solidFill>
              <a:srgbClr val="D4D0C5"/>
            </a:solidFill>
            <a:prstDash val="solid"/>
          </a:ln>
        </p:spPr>
      </p:sp>
      <p:sp>
        <p:nvSpPr>
          <p:cNvPr id="42" name="">
            <a:extLst xmlns:a="http://schemas.openxmlformats.org/drawingml/2006/main">
              <a:ext uri="{FF2B5EF4-FFF2-40B4-BE49-F238E27FC236}">
                <a16:creationId xmlns:a16="http://schemas.microsoft.com/office/drawing/2014/main" id="{B3F0DD31-E040-4904-8FF9-3801C6E524C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886950" y="2019300"/>
            <a:ext cx="476250" cy="361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>
              <a:defRPr sz="1800" b="0">
                <a:solidFill>
                  <a:srgbClr val="A34A32"/>
                </a:solidFill>
              </a:defRPr>
            </a:pPr>
            <a:r>
              <a:rPr sz="1800" b="0">
                <a:solidFill>
                  <a:srgbClr val="A34A32"/>
                </a:solidFill>
              </a:rPr>
              <a:t>06</a:t>
            </a:r>
          </a:p>
        </p:txBody>
      </p:sp>
      <p:sp>
        <p:nvSpPr>
          <p:cNvPr id="43" name="">
            <a:extLst xmlns:a="http://schemas.openxmlformats.org/drawingml/2006/main">
              <a:ext uri="{FF2B5EF4-FFF2-40B4-BE49-F238E27FC236}">
                <a16:creationId xmlns:a16="http://schemas.microsoft.com/office/drawing/2014/main" id="{836CB0D3-1D4E-4E84-A12D-423F4060CFA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886950" y="2552700"/>
            <a:ext cx="1381125" cy="647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>
              <a:defRPr sz="1425" b="0">
                <a:solidFill>
                  <a:srgbClr val="20211F"/>
                </a:solidFill>
              </a:defRPr>
            </a:pPr>
            <a:r>
              <a:rPr sz="1425" b="0">
                <a:solidFill>
                  <a:srgbClr val="20211F"/>
                </a:solidFill>
              </a:rPr>
              <a:t>Capital &amp; Structure</a:t>
            </a:r>
          </a:p>
        </p:txBody>
      </p:sp>
      <p:sp>
        <p:nvSpPr>
          <p:cNvPr id="44" name="">
            <a:extLst xmlns:a="http://schemas.openxmlformats.org/drawingml/2006/main">
              <a:ext uri="{FF2B5EF4-FFF2-40B4-BE49-F238E27FC236}">
                <a16:creationId xmlns:a16="http://schemas.microsoft.com/office/drawing/2014/main" id="{75C30EE7-FBD2-4D94-8152-CF58C8CC38A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3714750"/>
            <a:ext cx="1676400" cy="1524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9525">
            <a:solidFill>
              <a:srgbClr val="D4D0C5"/>
            </a:solidFill>
            <a:prstDash val="solid"/>
          </a:ln>
        </p:spPr>
      </p:sp>
      <p:sp>
        <p:nvSpPr>
          <p:cNvPr id="45" name="">
            <a:extLst xmlns:a="http://schemas.openxmlformats.org/drawingml/2006/main">
              <a:ext uri="{FF2B5EF4-FFF2-40B4-BE49-F238E27FC236}">
                <a16:creationId xmlns:a16="http://schemas.microsoft.com/office/drawing/2014/main" id="{B778E79E-F016-48DE-9B16-C483243F00C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42950" y="3829050"/>
            <a:ext cx="476250" cy="361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>
              <a:defRPr sz="1800" b="0">
                <a:solidFill>
                  <a:srgbClr val="A34A32"/>
                </a:solidFill>
              </a:defRPr>
            </a:pPr>
            <a:r>
              <a:rPr sz="1800" b="0">
                <a:solidFill>
                  <a:srgbClr val="A34A32"/>
                </a:solidFill>
              </a:rPr>
              <a:t>07</a:t>
            </a:r>
          </a:p>
        </p:txBody>
      </p:sp>
      <p:sp>
        <p:nvSpPr>
          <p:cNvPr id="46" name="">
            <a:extLst xmlns:a="http://schemas.openxmlformats.org/drawingml/2006/main">
              <a:ext uri="{FF2B5EF4-FFF2-40B4-BE49-F238E27FC236}">
                <a16:creationId xmlns:a16="http://schemas.microsoft.com/office/drawing/2014/main" id="{1E3864CE-C7BE-4059-834B-9CE9716C0C2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42950" y="4362450"/>
            <a:ext cx="1381125" cy="647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>
              <a:defRPr sz="1425" b="0">
                <a:solidFill>
                  <a:srgbClr val="20211F"/>
                </a:solidFill>
              </a:defRPr>
            </a:pPr>
            <a:r>
              <a:rPr sz="1425" b="0">
                <a:solidFill>
                  <a:srgbClr val="20211F"/>
                </a:solidFill>
              </a:rPr>
              <a:t>Design &amp; Approvals</a:t>
            </a:r>
          </a:p>
        </p:txBody>
      </p:sp>
      <p:sp>
        <p:nvSpPr>
          <p:cNvPr id="47" name="">
            <a:extLst xmlns:a="http://schemas.openxmlformats.org/drawingml/2006/main">
              <a:ext uri="{FF2B5EF4-FFF2-40B4-BE49-F238E27FC236}">
                <a16:creationId xmlns:a16="http://schemas.microsoft.com/office/drawing/2014/main" id="{9C712B69-1BC5-4A5F-8CC6-1CAB7FA7CE4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438400" y="3714750"/>
            <a:ext cx="1676400" cy="1524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9525">
            <a:solidFill>
              <a:srgbClr val="D4D0C5"/>
            </a:solidFill>
            <a:prstDash val="solid"/>
          </a:ln>
        </p:spPr>
      </p:sp>
      <p:sp>
        <p:nvSpPr>
          <p:cNvPr id="48" name="">
            <a:extLst xmlns:a="http://schemas.openxmlformats.org/drawingml/2006/main">
              <a:ext uri="{FF2B5EF4-FFF2-40B4-BE49-F238E27FC236}">
                <a16:creationId xmlns:a16="http://schemas.microsoft.com/office/drawing/2014/main" id="{DC45C065-DB6A-4D33-A348-34944C317F7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571750" y="3829050"/>
            <a:ext cx="476250" cy="361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>
              <a:defRPr sz="1800" b="0">
                <a:solidFill>
                  <a:srgbClr val="A34A32"/>
                </a:solidFill>
              </a:defRPr>
            </a:pPr>
            <a:r>
              <a:rPr sz="1800" b="0">
                <a:solidFill>
                  <a:srgbClr val="A34A32"/>
                </a:solidFill>
              </a:rPr>
              <a:t>08</a:t>
            </a:r>
          </a:p>
        </p:txBody>
      </p:sp>
      <p:sp>
        <p:nvSpPr>
          <p:cNvPr id="49" name="">
            <a:extLst xmlns:a="http://schemas.openxmlformats.org/drawingml/2006/main">
              <a:ext uri="{FF2B5EF4-FFF2-40B4-BE49-F238E27FC236}">
                <a16:creationId xmlns:a16="http://schemas.microsoft.com/office/drawing/2014/main" id="{2A567EF1-1BAC-480A-AFB4-C5665525140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571750" y="4362450"/>
            <a:ext cx="1381125" cy="647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>
              <a:defRPr sz="1425" b="0">
                <a:solidFill>
                  <a:srgbClr val="20211F"/>
                </a:solidFill>
              </a:defRPr>
            </a:pPr>
            <a:r>
              <a:rPr sz="1425" b="0">
                <a:solidFill>
                  <a:srgbClr val="20211F"/>
                </a:solidFill>
              </a:rPr>
              <a:t>Procurement</a:t>
            </a:r>
          </a:p>
        </p:txBody>
      </p:sp>
      <p:sp>
        <p:nvSpPr>
          <p:cNvPr id="50" name="">
            <a:extLst xmlns:a="http://schemas.openxmlformats.org/drawingml/2006/main">
              <a:ext uri="{FF2B5EF4-FFF2-40B4-BE49-F238E27FC236}">
                <a16:creationId xmlns:a16="http://schemas.microsoft.com/office/drawing/2014/main" id="{39233E11-33BA-4D57-AB22-8334BD18703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267200" y="3714750"/>
            <a:ext cx="1676400" cy="1524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9525">
            <a:solidFill>
              <a:srgbClr val="D4D0C5"/>
            </a:solidFill>
            <a:prstDash val="solid"/>
          </a:ln>
        </p:spPr>
      </p:sp>
      <p:sp>
        <p:nvSpPr>
          <p:cNvPr id="51" name="">
            <a:extLst xmlns:a="http://schemas.openxmlformats.org/drawingml/2006/main">
              <a:ext uri="{FF2B5EF4-FFF2-40B4-BE49-F238E27FC236}">
                <a16:creationId xmlns:a16="http://schemas.microsoft.com/office/drawing/2014/main" id="{BEF5254B-9830-4335-96CC-C94E0B526E2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400550" y="3829050"/>
            <a:ext cx="476250" cy="361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>
              <a:defRPr sz="1800" b="0">
                <a:solidFill>
                  <a:srgbClr val="A34A32"/>
                </a:solidFill>
              </a:defRPr>
            </a:pPr>
            <a:r>
              <a:rPr sz="1800" b="0">
                <a:solidFill>
                  <a:srgbClr val="A34A32"/>
                </a:solidFill>
              </a:rPr>
              <a:t>09</a:t>
            </a:r>
          </a:p>
        </p:txBody>
      </p:sp>
      <p:sp>
        <p:nvSpPr>
          <p:cNvPr id="52" name="">
            <a:extLst xmlns:a="http://schemas.openxmlformats.org/drawingml/2006/main">
              <a:ext uri="{FF2B5EF4-FFF2-40B4-BE49-F238E27FC236}">
                <a16:creationId xmlns:a16="http://schemas.microsoft.com/office/drawing/2014/main" id="{1ED103F6-B365-4C5E-B048-EF215224768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400550" y="4362450"/>
            <a:ext cx="1381125" cy="647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>
              <a:defRPr sz="1425" b="0">
                <a:solidFill>
                  <a:srgbClr val="20211F"/>
                </a:solidFill>
              </a:defRPr>
            </a:pPr>
            <a:r>
              <a:rPr sz="1425" b="0">
                <a:solidFill>
                  <a:srgbClr val="20211F"/>
                </a:solidFill>
              </a:rPr>
              <a:t>Construction</a:t>
            </a:r>
          </a:p>
        </p:txBody>
      </p:sp>
      <p:sp>
        <p:nvSpPr>
          <p:cNvPr id="53" name="">
            <a:extLst xmlns:a="http://schemas.openxmlformats.org/drawingml/2006/main">
              <a:ext uri="{FF2B5EF4-FFF2-40B4-BE49-F238E27FC236}">
                <a16:creationId xmlns:a16="http://schemas.microsoft.com/office/drawing/2014/main" id="{40FE8E23-44BE-4A8B-A497-F8BF5C45871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0" y="3714750"/>
            <a:ext cx="1676400" cy="1524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9525">
            <a:solidFill>
              <a:srgbClr val="D4D0C5"/>
            </a:solidFill>
            <a:prstDash val="solid"/>
          </a:ln>
        </p:spPr>
      </p:sp>
      <p:sp>
        <p:nvSpPr>
          <p:cNvPr id="54" name="">
            <a:extLst xmlns:a="http://schemas.openxmlformats.org/drawingml/2006/main">
              <a:ext uri="{FF2B5EF4-FFF2-40B4-BE49-F238E27FC236}">
                <a16:creationId xmlns:a16="http://schemas.microsoft.com/office/drawing/2014/main" id="{67AD2BD4-0591-4647-8A43-DEC8ABBF373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229350" y="3829050"/>
            <a:ext cx="476250" cy="361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>
              <a:defRPr sz="1800" b="0">
                <a:solidFill>
                  <a:srgbClr val="A34A32"/>
                </a:solidFill>
              </a:defRPr>
            </a:pPr>
            <a:r>
              <a:rPr sz="1800" b="0">
                <a:solidFill>
                  <a:srgbClr val="A34A32"/>
                </a:solidFill>
              </a:rPr>
              <a:t>10</a:t>
            </a:r>
          </a:p>
        </p:txBody>
      </p:sp>
      <p:sp>
        <p:nvSpPr>
          <p:cNvPr id="55" name="">
            <a:extLst xmlns:a="http://schemas.openxmlformats.org/drawingml/2006/main">
              <a:ext uri="{FF2B5EF4-FFF2-40B4-BE49-F238E27FC236}">
                <a16:creationId xmlns:a16="http://schemas.microsoft.com/office/drawing/2014/main" id="{20723525-AEE1-470D-90FC-654EF3F1EE2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229350" y="4362450"/>
            <a:ext cx="1381125" cy="647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>
              <a:defRPr sz="1425" b="0">
                <a:solidFill>
                  <a:srgbClr val="20211F"/>
                </a:solidFill>
              </a:defRPr>
            </a:pPr>
            <a:r>
              <a:rPr sz="1425" b="0">
                <a:solidFill>
                  <a:srgbClr val="20211F"/>
                </a:solidFill>
              </a:rPr>
              <a:t>Market Entry</a:t>
            </a:r>
          </a:p>
        </p:txBody>
      </p:sp>
      <p:sp>
        <p:nvSpPr>
          <p:cNvPr id="56" name="">
            <a:extLst xmlns:a="http://schemas.openxmlformats.org/drawingml/2006/main">
              <a:ext uri="{FF2B5EF4-FFF2-40B4-BE49-F238E27FC236}">
                <a16:creationId xmlns:a16="http://schemas.microsoft.com/office/drawing/2014/main" id="{2F3E733C-D917-4CCC-8758-2126EA1BF87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924800" y="3714750"/>
            <a:ext cx="1676400" cy="1524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9525">
            <a:solidFill>
              <a:srgbClr val="D4D0C5"/>
            </a:solidFill>
            <a:prstDash val="solid"/>
          </a:ln>
        </p:spPr>
      </p:sp>
      <p:sp>
        <p:nvSpPr>
          <p:cNvPr id="57" name="">
            <a:extLst xmlns:a="http://schemas.openxmlformats.org/drawingml/2006/main">
              <a:ext uri="{FF2B5EF4-FFF2-40B4-BE49-F238E27FC236}">
                <a16:creationId xmlns:a16="http://schemas.microsoft.com/office/drawing/2014/main" id="{37D5912C-EDDF-474F-AA02-5D378B9401F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058150" y="3829050"/>
            <a:ext cx="476250" cy="361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>
              <a:defRPr sz="1800" b="0">
                <a:solidFill>
                  <a:srgbClr val="A34A32"/>
                </a:solidFill>
              </a:defRPr>
            </a:pPr>
            <a:r>
              <a:rPr sz="1800" b="0">
                <a:solidFill>
                  <a:srgbClr val="A34A32"/>
                </a:solidFill>
              </a:rPr>
              <a:t>11</a:t>
            </a:r>
          </a:p>
        </p:txBody>
      </p:sp>
      <p:sp>
        <p:nvSpPr>
          <p:cNvPr id="58" name="">
            <a:extLst xmlns:a="http://schemas.openxmlformats.org/drawingml/2006/main">
              <a:ext uri="{FF2B5EF4-FFF2-40B4-BE49-F238E27FC236}">
                <a16:creationId xmlns:a16="http://schemas.microsoft.com/office/drawing/2014/main" id="{2F07A8F8-0995-4F98-BC52-B7DEAF74DDB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058150" y="4362450"/>
            <a:ext cx="1381125" cy="647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>
              <a:defRPr sz="1425" b="0">
                <a:solidFill>
                  <a:srgbClr val="20211F"/>
                </a:solidFill>
              </a:defRPr>
            </a:pPr>
            <a:r>
              <a:rPr sz="1425" b="0">
                <a:solidFill>
                  <a:srgbClr val="20211F"/>
                </a:solidFill>
              </a:rPr>
              <a:t>Operations</a:t>
            </a:r>
          </a:p>
        </p:txBody>
      </p:sp>
      <p:sp>
        <p:nvSpPr>
          <p:cNvPr id="59" name="">
            <a:extLst xmlns:a="http://schemas.openxmlformats.org/drawingml/2006/main">
              <a:ext uri="{FF2B5EF4-FFF2-40B4-BE49-F238E27FC236}">
                <a16:creationId xmlns:a16="http://schemas.microsoft.com/office/drawing/2014/main" id="{FA85EC52-E421-4048-9D6C-157460E4ABF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53600" y="3714750"/>
            <a:ext cx="1676400" cy="1524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9525">
            <a:solidFill>
              <a:srgbClr val="D4D0C5"/>
            </a:solidFill>
            <a:prstDash val="solid"/>
          </a:ln>
        </p:spPr>
      </p:sp>
      <p:sp>
        <p:nvSpPr>
          <p:cNvPr id="60" name="">
            <a:extLst xmlns:a="http://schemas.openxmlformats.org/drawingml/2006/main">
              <a:ext uri="{FF2B5EF4-FFF2-40B4-BE49-F238E27FC236}">
                <a16:creationId xmlns:a16="http://schemas.microsoft.com/office/drawing/2014/main" id="{E4E57B14-4DDB-43EB-917D-9A9598AB2B0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886950" y="3829050"/>
            <a:ext cx="476250" cy="361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>
              <a:defRPr sz="1800" b="0">
                <a:solidFill>
                  <a:srgbClr val="A34A32"/>
                </a:solidFill>
              </a:defRPr>
            </a:pPr>
            <a:r>
              <a:rPr sz="1800" b="0">
                <a:solidFill>
                  <a:srgbClr val="A34A32"/>
                </a:solidFill>
              </a:rPr>
              <a:t>12</a:t>
            </a:r>
          </a:p>
        </p:txBody>
      </p:sp>
      <p:sp>
        <p:nvSpPr>
          <p:cNvPr id="61" name="">
            <a:extLst xmlns:a="http://schemas.openxmlformats.org/drawingml/2006/main">
              <a:ext uri="{FF2B5EF4-FFF2-40B4-BE49-F238E27FC236}">
                <a16:creationId xmlns:a16="http://schemas.microsoft.com/office/drawing/2014/main" id="{A02CC99A-EA59-4384-AE43-0C01C549BDF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886950" y="4362450"/>
            <a:ext cx="1381125" cy="647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>
              <a:defRPr sz="1425" b="0">
                <a:solidFill>
                  <a:srgbClr val="20211F"/>
                </a:solidFill>
              </a:defRPr>
            </a:pPr>
            <a:r>
              <a:rPr sz="1425" b="0">
                <a:solidFill>
                  <a:srgbClr val="20211F"/>
                </a:solidFill>
              </a:rPr>
              <a:t>Exit &amp; Learning</a:t>
            </a:r>
          </a:p>
        </p:txBody>
      </p:sp>
    </p:spTree>
    <p:extLst>
      <p:ext uri="{BB962C8B-B14F-4D97-AF65-F5344CB8AC3E}">
        <p14:creationId xmlns:p14="http://schemas.microsoft.com/office/powerpoint/2010/main" val="2010508140"/>
      </p:ext>
    </p:extLst>
  </p:cSld>
</p:sld>
</file>

<file path=ppt/slides/slide5.xml><?xml version="1.0" encoding="utf-8"?>
<p:sld xmlns:p="http://schemas.openxmlformats.org/presentationml/2006/main">
  <p:cSld>
    <p:bg>
      <p:bgPr>
        <a:solidFill xmlns:a="http://schemas.openxmlformats.org/drawingml/2006/main">
          <a:srgbClr val="F3F0E8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D832D5A1-CCF8-4CB2-8C68-B847D278153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4D0C5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4F35FD61-CCC9-4D53-951B-6C73358BD02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5240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4D0C5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70A5657B-37B5-42E1-8219-2CE1CA039A9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4384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4D0C5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D1DAFDC7-BE2F-43CB-BD13-4A71DB54927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3528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4D0C5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46F17A77-1707-4245-AAA9-0CC0BC9FF52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2672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4D0C5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C483D3F7-61B0-4B16-9FD4-4CFD1B1FF5B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1816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4D0C5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1442F9B5-74F4-479B-A735-7A0DC9834CA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4D0C5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A0BE7562-574D-45F2-B9B1-B95C5746A97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0104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4D0C5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93A4BC8F-F67D-42B1-86A8-47F50748762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9248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4D0C5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84B84EA6-EE2F-4276-A646-0B7435E8FDB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8392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4D0C5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C2FA9E12-D794-46E5-8134-D11B13FC472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536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4D0C5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9F48E188-A19B-4E16-A7B6-21837131D5F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6680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4D0C5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88DC9BEE-101A-4BE5-BC7A-03BD5578826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5824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4D0C5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B476C6D2-422B-4DAB-9173-2153DF87F26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6496050"/>
            <a:ext cx="109728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4D0C5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4CDE7793-038D-4246-A3CB-1007DBC039A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6562725"/>
            <a:ext cx="20955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3F0E8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D7B884CD-F814-466B-9809-E7063260AED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30555" y="6583680"/>
            <a:ext cx="167640" cy="16764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9525">
            <a:solidFill>
              <a:srgbClr val="20211F"/>
            </a:solidFill>
            <a:prstDash val="solid"/>
          </a:ln>
        </p:spPr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5B3B4A57-91E8-4727-8D8F-67EC4602752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6435" y="6583680"/>
            <a:ext cx="9525" cy="16764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0211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8" name="">
            <a:extLst xmlns:a="http://schemas.openxmlformats.org/drawingml/2006/main">
              <a:ext uri="{FF2B5EF4-FFF2-40B4-BE49-F238E27FC236}">
                <a16:creationId xmlns:a16="http://schemas.microsoft.com/office/drawing/2014/main" id="{F40BDD8E-B101-4857-A78C-AD1415F7848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30555" y="6639560"/>
            <a:ext cx="16764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0211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9" name="">
            <a:extLst xmlns:a="http://schemas.openxmlformats.org/drawingml/2006/main">
              <a:ext uri="{FF2B5EF4-FFF2-40B4-BE49-F238E27FC236}">
                <a16:creationId xmlns:a16="http://schemas.microsoft.com/office/drawing/2014/main" id="{60F9BF6B-1930-498C-8E4D-FEAC03D22A6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42315" y="6583680"/>
            <a:ext cx="9525" cy="16764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0211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0" name="">
            <a:extLst xmlns:a="http://schemas.openxmlformats.org/drawingml/2006/main">
              <a:ext uri="{FF2B5EF4-FFF2-40B4-BE49-F238E27FC236}">
                <a16:creationId xmlns:a16="http://schemas.microsoft.com/office/drawing/2014/main" id="{D8E071CA-FE5A-444A-89D0-1316D72E34A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30555" y="6695440"/>
            <a:ext cx="16764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0211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1" name="">
            <a:extLst xmlns:a="http://schemas.openxmlformats.org/drawingml/2006/main">
              <a:ext uri="{FF2B5EF4-FFF2-40B4-BE49-F238E27FC236}">
                <a16:creationId xmlns:a16="http://schemas.microsoft.com/office/drawing/2014/main" id="{C5A093B5-BCBB-4FAA-83C8-124161898C5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42315" y="6639560"/>
            <a:ext cx="55880" cy="5588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A34A32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2" name="">
            <a:extLst xmlns:a="http://schemas.openxmlformats.org/drawingml/2006/main">
              <a:ext uri="{FF2B5EF4-FFF2-40B4-BE49-F238E27FC236}">
                <a16:creationId xmlns:a16="http://schemas.microsoft.com/office/drawing/2014/main" id="{ED84956B-ABD5-4702-B113-29AB8D3B732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95350" y="6572250"/>
            <a:ext cx="2476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>
              <a:defRPr sz="900" b="1">
                <a:solidFill>
                  <a:srgbClr val="66675F"/>
                </a:solidFill>
              </a:defRPr>
            </a:pPr>
            <a:r>
              <a:rPr sz="900" b="1">
                <a:solidFill>
                  <a:srgbClr val="66675F"/>
                </a:solidFill>
              </a:rPr>
              <a:t>THE DEVELOPMENT PLAYBOOK</a:t>
            </a:r>
          </a:p>
        </p:txBody>
      </p:sp>
      <p:sp>
        <p:nvSpPr>
          <p:cNvPr id="23" name="">
            <a:extLst xmlns:a="http://schemas.openxmlformats.org/drawingml/2006/main">
              <a:ext uri="{FF2B5EF4-FFF2-40B4-BE49-F238E27FC236}">
                <a16:creationId xmlns:a16="http://schemas.microsoft.com/office/drawing/2014/main" id="{D3B71877-DAA1-482B-999C-33F40825AB2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296650" y="6572250"/>
            <a:ext cx="285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>
              <a:defRPr sz="750" b="0">
                <a:solidFill>
                  <a:srgbClr val="66675F"/>
                </a:solidFill>
              </a:defRPr>
            </a:pPr>
            <a:r>
              <a:rPr sz="750" b="0">
                <a:solidFill>
                  <a:srgbClr val="66675F"/>
                </a:solidFill>
              </a:rPr>
              <a:t>05</a:t>
            </a:r>
          </a:p>
        </p:txBody>
      </p:sp>
      <p:sp>
        <p:nvSpPr>
          <p:cNvPr id="24" name="">
            <a:extLst xmlns:a="http://schemas.openxmlformats.org/drawingml/2006/main">
              <a:ext uri="{FF2B5EF4-FFF2-40B4-BE49-F238E27FC236}">
                <a16:creationId xmlns:a16="http://schemas.microsoft.com/office/drawing/2014/main" id="{E046B796-7FF7-4771-AC4B-FEF697DA769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514350"/>
            <a:ext cx="3238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>
              <a:defRPr sz="900" b="1">
                <a:solidFill>
                  <a:srgbClr val="A34A32"/>
                </a:solidFill>
              </a:defRPr>
            </a:pPr>
            <a:r>
              <a:rPr sz="900" b="1">
                <a:solidFill>
                  <a:srgbClr val="A34A32"/>
                </a:solidFill>
              </a:rPr>
              <a:t>SIX DECISION GATES</a:t>
            </a:r>
          </a:p>
        </p:txBody>
      </p:sp>
      <p:sp>
        <p:nvSpPr>
          <p:cNvPr id="25" name="">
            <a:extLst xmlns:a="http://schemas.openxmlformats.org/drawingml/2006/main">
              <a:ext uri="{FF2B5EF4-FFF2-40B4-BE49-F238E27FC236}">
                <a16:creationId xmlns:a16="http://schemas.microsoft.com/office/drawing/2014/main" id="{61AB6785-BB2C-45EE-93FA-92A83616F87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914400"/>
            <a:ext cx="9048750" cy="1047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>
              <a:defRPr sz="3150" b="0">
                <a:solidFill>
                  <a:srgbClr val="20211F"/>
                </a:solidFill>
              </a:defRPr>
            </a:pPr>
            <a:r>
              <a:rPr sz="3150" b="0">
                <a:solidFill>
                  <a:srgbClr val="20211F"/>
                </a:solidFill>
              </a:rPr>
              <a:t>Pause before the project becomes harder to change.</a:t>
            </a:r>
          </a:p>
        </p:txBody>
      </p:sp>
      <p:sp>
        <p:nvSpPr>
          <p:cNvPr id="26" name="">
            <a:extLst xmlns:a="http://schemas.openxmlformats.org/drawingml/2006/main">
              <a:ext uri="{FF2B5EF4-FFF2-40B4-BE49-F238E27FC236}">
                <a16:creationId xmlns:a16="http://schemas.microsoft.com/office/drawing/2014/main" id="{7A8EACDC-6879-488D-966D-AD8F0F8A59E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2381250"/>
            <a:ext cx="1676400" cy="25717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3F0E8"/>
          </a:solidFill>
          <a:ln xmlns:a="http://schemas.openxmlformats.org/drawingml/2006/main" w="9525">
            <a:solidFill>
              <a:srgbClr val="20211F"/>
            </a:solidFill>
            <a:prstDash val="solid"/>
          </a:ln>
        </p:spPr>
      </p:sp>
      <p:sp>
        <p:nvSpPr>
          <p:cNvPr id="27" name="">
            <a:extLst xmlns:a="http://schemas.openxmlformats.org/drawingml/2006/main">
              <a:ext uri="{FF2B5EF4-FFF2-40B4-BE49-F238E27FC236}">
                <a16:creationId xmlns:a16="http://schemas.microsoft.com/office/drawing/2014/main" id="{37C7782A-72CF-4344-965B-F0F1B8BC16C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2571750"/>
            <a:ext cx="762000" cy="52387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>
              <a:defRPr sz="2550" b="0">
                <a:solidFill>
                  <a:srgbClr val="A34A32"/>
                </a:solidFill>
              </a:defRPr>
            </a:pPr>
            <a:r>
              <a:rPr sz="2550" b="0">
                <a:solidFill>
                  <a:srgbClr val="A34A32"/>
                </a:solidFill>
              </a:rPr>
              <a:t>G0</a:t>
            </a:r>
          </a:p>
        </p:txBody>
      </p:sp>
      <p:sp>
        <p:nvSpPr>
          <p:cNvPr id="28" name="">
            <a:extLst xmlns:a="http://schemas.openxmlformats.org/drawingml/2006/main">
              <a:ext uri="{FF2B5EF4-FFF2-40B4-BE49-F238E27FC236}">
                <a16:creationId xmlns:a16="http://schemas.microsoft.com/office/drawing/2014/main" id="{AFAFFA88-09FC-4F23-8582-0D79D0BC3B8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3429000"/>
            <a:ext cx="1381125" cy="52387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>
              <a:defRPr sz="1725" b="0">
                <a:solidFill>
                  <a:srgbClr val="20211F"/>
                </a:solidFill>
              </a:defRPr>
            </a:pPr>
            <a:r>
              <a:rPr sz="1725" b="0">
                <a:solidFill>
                  <a:srgbClr val="20211F"/>
                </a:solidFill>
              </a:rPr>
              <a:t>Mandate</a:t>
            </a:r>
          </a:p>
        </p:txBody>
      </p:sp>
      <p:sp>
        <p:nvSpPr>
          <p:cNvPr id="29" name="">
            <a:extLst xmlns:a="http://schemas.openxmlformats.org/drawingml/2006/main">
              <a:ext uri="{FF2B5EF4-FFF2-40B4-BE49-F238E27FC236}">
                <a16:creationId xmlns:a16="http://schemas.microsoft.com/office/drawing/2014/main" id="{FBB0166F-6A5B-4175-9209-DB0A2416386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4191000"/>
            <a:ext cx="133350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>
              <a:defRPr sz="1200" b="0">
                <a:solidFill>
                  <a:srgbClr val="66675F"/>
                </a:solidFill>
              </a:defRPr>
            </a:pPr>
            <a:r>
              <a:rPr sz="1200" b="0">
                <a:solidFill>
                  <a:srgbClr val="66675F"/>
                </a:solidFill>
              </a:rPr>
              <a:t>Should we search?</a:t>
            </a:r>
          </a:p>
        </p:txBody>
      </p:sp>
      <p:sp>
        <p:nvSpPr>
          <p:cNvPr id="30" name="">
            <a:extLst xmlns:a="http://schemas.openxmlformats.org/drawingml/2006/main">
              <a:ext uri="{FF2B5EF4-FFF2-40B4-BE49-F238E27FC236}">
                <a16:creationId xmlns:a16="http://schemas.microsoft.com/office/drawing/2014/main" id="{1DF9FD16-DC1F-4774-AA08-02BDDC1E464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438400" y="2381250"/>
            <a:ext cx="1676400" cy="25717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CCFBB"/>
          </a:solidFill>
          <a:ln xmlns:a="http://schemas.openxmlformats.org/drawingml/2006/main" w="9525">
            <a:solidFill>
              <a:srgbClr val="20211F"/>
            </a:solidFill>
            <a:prstDash val="solid"/>
          </a:ln>
        </p:spPr>
      </p:sp>
      <p:sp>
        <p:nvSpPr>
          <p:cNvPr id="31" name="">
            <a:extLst xmlns:a="http://schemas.openxmlformats.org/drawingml/2006/main">
              <a:ext uri="{FF2B5EF4-FFF2-40B4-BE49-F238E27FC236}">
                <a16:creationId xmlns:a16="http://schemas.microsoft.com/office/drawing/2014/main" id="{F8B15AEA-9F5C-4811-9BEF-95BBAE72A37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609850" y="2571750"/>
            <a:ext cx="762000" cy="52387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>
              <a:defRPr sz="2550" b="0">
                <a:solidFill>
                  <a:srgbClr val="A34A32"/>
                </a:solidFill>
              </a:defRPr>
            </a:pPr>
            <a:r>
              <a:rPr sz="2550" b="0">
                <a:solidFill>
                  <a:srgbClr val="A34A32"/>
                </a:solidFill>
              </a:rPr>
              <a:t>G1</a:t>
            </a:r>
          </a:p>
        </p:txBody>
      </p:sp>
      <p:sp>
        <p:nvSpPr>
          <p:cNvPr id="32" name="">
            <a:extLst xmlns:a="http://schemas.openxmlformats.org/drawingml/2006/main">
              <a:ext uri="{FF2B5EF4-FFF2-40B4-BE49-F238E27FC236}">
                <a16:creationId xmlns:a16="http://schemas.microsoft.com/office/drawing/2014/main" id="{09D2AF30-B573-4671-B8DF-5EFDE28C581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609850" y="3429000"/>
            <a:ext cx="1381125" cy="52387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>
              <a:defRPr sz="1725" b="0">
                <a:solidFill>
                  <a:srgbClr val="20211F"/>
                </a:solidFill>
              </a:defRPr>
            </a:pPr>
            <a:r>
              <a:rPr sz="1725" b="0">
                <a:solidFill>
                  <a:srgbClr val="20211F"/>
                </a:solidFill>
              </a:rPr>
              <a:t>Opportunity</a:t>
            </a:r>
          </a:p>
        </p:txBody>
      </p:sp>
      <p:sp>
        <p:nvSpPr>
          <p:cNvPr id="33" name="">
            <a:extLst xmlns:a="http://schemas.openxmlformats.org/drawingml/2006/main">
              <a:ext uri="{FF2B5EF4-FFF2-40B4-BE49-F238E27FC236}">
                <a16:creationId xmlns:a16="http://schemas.microsoft.com/office/drawing/2014/main" id="{1E499D75-84D8-4D14-84EA-87F4952F5FB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609850" y="4191000"/>
            <a:ext cx="133350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>
              <a:defRPr sz="1200" b="0">
                <a:solidFill>
                  <a:srgbClr val="66675F"/>
                </a:solidFill>
              </a:defRPr>
            </a:pPr>
            <a:r>
              <a:rPr sz="1200" b="0">
                <a:solidFill>
                  <a:srgbClr val="66675F"/>
                </a:solidFill>
              </a:rPr>
              <a:t>Control the site?</a:t>
            </a:r>
          </a:p>
        </p:txBody>
      </p:sp>
      <p:sp>
        <p:nvSpPr>
          <p:cNvPr id="34" name="">
            <a:extLst xmlns:a="http://schemas.openxmlformats.org/drawingml/2006/main">
              <a:ext uri="{FF2B5EF4-FFF2-40B4-BE49-F238E27FC236}">
                <a16:creationId xmlns:a16="http://schemas.microsoft.com/office/drawing/2014/main" id="{B1B3A357-F34A-4BF4-86BB-653122EB3B4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267200" y="2381250"/>
            <a:ext cx="1676400" cy="25717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3F0E8"/>
          </a:solidFill>
          <a:ln xmlns:a="http://schemas.openxmlformats.org/drawingml/2006/main" w="9525">
            <a:solidFill>
              <a:srgbClr val="20211F"/>
            </a:solidFill>
            <a:prstDash val="solid"/>
          </a:ln>
        </p:spPr>
      </p:sp>
      <p:sp>
        <p:nvSpPr>
          <p:cNvPr id="35" name="">
            <a:extLst xmlns:a="http://schemas.openxmlformats.org/drawingml/2006/main">
              <a:ext uri="{FF2B5EF4-FFF2-40B4-BE49-F238E27FC236}">
                <a16:creationId xmlns:a16="http://schemas.microsoft.com/office/drawing/2014/main" id="{AB20A0C5-8ADD-454F-9BEE-D554D80587E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438650" y="2571750"/>
            <a:ext cx="762000" cy="52387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>
              <a:defRPr sz="2550" b="0">
                <a:solidFill>
                  <a:srgbClr val="A34A32"/>
                </a:solidFill>
              </a:defRPr>
            </a:pPr>
            <a:r>
              <a:rPr sz="2550" b="0">
                <a:solidFill>
                  <a:srgbClr val="A34A32"/>
                </a:solidFill>
              </a:rPr>
              <a:t>G2</a:t>
            </a:r>
          </a:p>
        </p:txBody>
      </p:sp>
      <p:sp>
        <p:nvSpPr>
          <p:cNvPr id="36" name="">
            <a:extLst xmlns:a="http://schemas.openxmlformats.org/drawingml/2006/main">
              <a:ext uri="{FF2B5EF4-FFF2-40B4-BE49-F238E27FC236}">
                <a16:creationId xmlns:a16="http://schemas.microsoft.com/office/drawing/2014/main" id="{44971846-838F-4E0C-80FF-F2867C44BDB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438650" y="3429000"/>
            <a:ext cx="1381125" cy="52387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>
              <a:defRPr sz="1725" b="0">
                <a:solidFill>
                  <a:srgbClr val="20211F"/>
                </a:solidFill>
              </a:defRPr>
            </a:pPr>
            <a:r>
              <a:rPr sz="1725" b="0">
                <a:solidFill>
                  <a:srgbClr val="20211F"/>
                </a:solidFill>
              </a:rPr>
              <a:t>Investment</a:t>
            </a:r>
          </a:p>
        </p:txBody>
      </p:sp>
      <p:sp>
        <p:nvSpPr>
          <p:cNvPr id="37" name="">
            <a:extLst xmlns:a="http://schemas.openxmlformats.org/drawingml/2006/main">
              <a:ext uri="{FF2B5EF4-FFF2-40B4-BE49-F238E27FC236}">
                <a16:creationId xmlns:a16="http://schemas.microsoft.com/office/drawing/2014/main" id="{F6B0E715-2853-4EA1-9B22-0F43FBB57D7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438650" y="4191000"/>
            <a:ext cx="133350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>
              <a:defRPr sz="1200" b="0">
                <a:solidFill>
                  <a:srgbClr val="66675F"/>
                </a:solidFill>
              </a:defRPr>
            </a:pPr>
            <a:r>
              <a:rPr sz="1200" b="0">
                <a:solidFill>
                  <a:srgbClr val="66675F"/>
                </a:solidFill>
              </a:rPr>
              <a:t>Commit capital?</a:t>
            </a:r>
          </a:p>
        </p:txBody>
      </p:sp>
      <p:sp>
        <p:nvSpPr>
          <p:cNvPr id="38" name="">
            <a:extLst xmlns:a="http://schemas.openxmlformats.org/drawingml/2006/main">
              <a:ext uri="{FF2B5EF4-FFF2-40B4-BE49-F238E27FC236}">
                <a16:creationId xmlns:a16="http://schemas.microsoft.com/office/drawing/2014/main" id="{B2E82290-368A-4C3B-914B-AEA6DCCD2FF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0" y="2381250"/>
            <a:ext cx="1676400" cy="25717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CCFBB"/>
          </a:solidFill>
          <a:ln xmlns:a="http://schemas.openxmlformats.org/drawingml/2006/main" w="9525">
            <a:solidFill>
              <a:srgbClr val="20211F"/>
            </a:solidFill>
            <a:prstDash val="solid"/>
          </a:ln>
        </p:spPr>
      </p:sp>
      <p:sp>
        <p:nvSpPr>
          <p:cNvPr id="39" name="">
            <a:extLst xmlns:a="http://schemas.openxmlformats.org/drawingml/2006/main">
              <a:ext uri="{FF2B5EF4-FFF2-40B4-BE49-F238E27FC236}">
                <a16:creationId xmlns:a16="http://schemas.microsoft.com/office/drawing/2014/main" id="{0506B9EF-611F-4E91-B2C9-E5A407C96F6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267450" y="2571750"/>
            <a:ext cx="762000" cy="52387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>
              <a:defRPr sz="2550" b="0">
                <a:solidFill>
                  <a:srgbClr val="A34A32"/>
                </a:solidFill>
              </a:defRPr>
            </a:pPr>
            <a:r>
              <a:rPr sz="2550" b="0">
                <a:solidFill>
                  <a:srgbClr val="A34A32"/>
                </a:solidFill>
              </a:rPr>
              <a:t>G3</a:t>
            </a:r>
          </a:p>
        </p:txBody>
      </p:sp>
      <p:sp>
        <p:nvSpPr>
          <p:cNvPr id="40" name="">
            <a:extLst xmlns:a="http://schemas.openxmlformats.org/drawingml/2006/main">
              <a:ext uri="{FF2B5EF4-FFF2-40B4-BE49-F238E27FC236}">
                <a16:creationId xmlns:a16="http://schemas.microsoft.com/office/drawing/2014/main" id="{CF85EBC9-96E1-4C4F-A043-18E9552080F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267450" y="3429000"/>
            <a:ext cx="1381125" cy="52387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>
              <a:defRPr sz="1725" b="0">
                <a:solidFill>
                  <a:srgbClr val="20211F"/>
                </a:solidFill>
              </a:defRPr>
            </a:pPr>
            <a:r>
              <a:rPr sz="1725" b="0">
                <a:solidFill>
                  <a:srgbClr val="20211F"/>
                </a:solidFill>
              </a:rPr>
              <a:t>Delivery</a:t>
            </a:r>
          </a:p>
        </p:txBody>
      </p:sp>
      <p:sp>
        <p:nvSpPr>
          <p:cNvPr id="41" name="">
            <a:extLst xmlns:a="http://schemas.openxmlformats.org/drawingml/2006/main">
              <a:ext uri="{FF2B5EF4-FFF2-40B4-BE49-F238E27FC236}">
                <a16:creationId xmlns:a16="http://schemas.microsoft.com/office/drawing/2014/main" id="{E5142FED-D368-426F-9C37-D6C3743FC5B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267450" y="4191000"/>
            <a:ext cx="133350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>
              <a:defRPr sz="1200" b="0">
                <a:solidFill>
                  <a:srgbClr val="66675F"/>
                </a:solidFill>
              </a:defRPr>
            </a:pPr>
            <a:r>
              <a:rPr sz="1200" b="0">
                <a:solidFill>
                  <a:srgbClr val="66675F"/>
                </a:solidFill>
              </a:rPr>
              <a:t>Should we build?</a:t>
            </a:r>
          </a:p>
        </p:txBody>
      </p:sp>
      <p:sp>
        <p:nvSpPr>
          <p:cNvPr id="42" name="">
            <a:extLst xmlns:a="http://schemas.openxmlformats.org/drawingml/2006/main">
              <a:ext uri="{FF2B5EF4-FFF2-40B4-BE49-F238E27FC236}">
                <a16:creationId xmlns:a16="http://schemas.microsoft.com/office/drawing/2014/main" id="{DE7ECC1B-A73A-470C-A6F2-50A8BAECA60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924800" y="2381250"/>
            <a:ext cx="1676400" cy="25717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3F0E8"/>
          </a:solidFill>
          <a:ln xmlns:a="http://schemas.openxmlformats.org/drawingml/2006/main" w="9525">
            <a:solidFill>
              <a:srgbClr val="20211F"/>
            </a:solidFill>
            <a:prstDash val="solid"/>
          </a:ln>
        </p:spPr>
      </p:sp>
      <p:sp>
        <p:nvSpPr>
          <p:cNvPr id="43" name="">
            <a:extLst xmlns:a="http://schemas.openxmlformats.org/drawingml/2006/main">
              <a:ext uri="{FF2B5EF4-FFF2-40B4-BE49-F238E27FC236}">
                <a16:creationId xmlns:a16="http://schemas.microsoft.com/office/drawing/2014/main" id="{55A04FA5-3AB2-458D-A294-CD51187BC9A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096250" y="2571750"/>
            <a:ext cx="762000" cy="52387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>
              <a:defRPr sz="2550" b="0">
                <a:solidFill>
                  <a:srgbClr val="A34A32"/>
                </a:solidFill>
              </a:defRPr>
            </a:pPr>
            <a:r>
              <a:rPr sz="2550" b="0">
                <a:solidFill>
                  <a:srgbClr val="A34A32"/>
                </a:solidFill>
              </a:rPr>
              <a:t>G4</a:t>
            </a:r>
          </a:p>
        </p:txBody>
      </p:sp>
      <p:sp>
        <p:nvSpPr>
          <p:cNvPr id="44" name="">
            <a:extLst xmlns:a="http://schemas.openxmlformats.org/drawingml/2006/main">
              <a:ext uri="{FF2B5EF4-FFF2-40B4-BE49-F238E27FC236}">
                <a16:creationId xmlns:a16="http://schemas.microsoft.com/office/drawing/2014/main" id="{F3CB56EF-0948-41DD-ABFF-1F835AE7261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096250" y="3429000"/>
            <a:ext cx="1381125" cy="52387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>
              <a:defRPr sz="1725" b="0">
                <a:solidFill>
                  <a:srgbClr val="20211F"/>
                </a:solidFill>
              </a:defRPr>
            </a:pPr>
            <a:r>
              <a:rPr sz="1725" b="0">
                <a:solidFill>
                  <a:srgbClr val="20211F"/>
                </a:solidFill>
              </a:rPr>
              <a:t>Completion</a:t>
            </a:r>
          </a:p>
        </p:txBody>
      </p:sp>
      <p:sp>
        <p:nvSpPr>
          <p:cNvPr id="45" name="">
            <a:extLst xmlns:a="http://schemas.openxmlformats.org/drawingml/2006/main">
              <a:ext uri="{FF2B5EF4-FFF2-40B4-BE49-F238E27FC236}">
                <a16:creationId xmlns:a16="http://schemas.microsoft.com/office/drawing/2014/main" id="{EDD668CF-77C8-4E57-AEDC-AA886BDCD3C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096250" y="4191000"/>
            <a:ext cx="133350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>
              <a:defRPr sz="1200" b="0">
                <a:solidFill>
                  <a:srgbClr val="66675F"/>
                </a:solidFill>
              </a:defRPr>
            </a:pPr>
            <a:r>
              <a:rPr sz="1200" b="0">
                <a:solidFill>
                  <a:srgbClr val="66675F"/>
                </a:solidFill>
              </a:rPr>
              <a:t>Can users occupy?</a:t>
            </a:r>
          </a:p>
        </p:txBody>
      </p:sp>
      <p:sp>
        <p:nvSpPr>
          <p:cNvPr id="46" name="">
            <a:extLst xmlns:a="http://schemas.openxmlformats.org/drawingml/2006/main">
              <a:ext uri="{FF2B5EF4-FFF2-40B4-BE49-F238E27FC236}">
                <a16:creationId xmlns:a16="http://schemas.microsoft.com/office/drawing/2014/main" id="{FA8C86B1-343E-46C7-920A-F78B305BD26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53600" y="2381250"/>
            <a:ext cx="1676400" cy="25717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CCFBB"/>
          </a:solidFill>
          <a:ln xmlns:a="http://schemas.openxmlformats.org/drawingml/2006/main" w="9525">
            <a:solidFill>
              <a:srgbClr val="20211F"/>
            </a:solidFill>
            <a:prstDash val="solid"/>
          </a:ln>
        </p:spPr>
      </p:sp>
      <p:sp>
        <p:nvSpPr>
          <p:cNvPr id="47" name="">
            <a:extLst xmlns:a="http://schemas.openxmlformats.org/drawingml/2006/main">
              <a:ext uri="{FF2B5EF4-FFF2-40B4-BE49-F238E27FC236}">
                <a16:creationId xmlns:a16="http://schemas.microsoft.com/office/drawing/2014/main" id="{88DFDE87-145C-4FC0-8D37-7084963CC70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925050" y="2571750"/>
            <a:ext cx="762000" cy="52387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>
              <a:defRPr sz="2550" b="0">
                <a:solidFill>
                  <a:srgbClr val="A34A32"/>
                </a:solidFill>
              </a:defRPr>
            </a:pPr>
            <a:r>
              <a:rPr sz="2550" b="0">
                <a:solidFill>
                  <a:srgbClr val="A34A32"/>
                </a:solidFill>
              </a:rPr>
              <a:t>G5</a:t>
            </a:r>
          </a:p>
        </p:txBody>
      </p:sp>
      <p:sp>
        <p:nvSpPr>
          <p:cNvPr id="48" name="">
            <a:extLst xmlns:a="http://schemas.openxmlformats.org/drawingml/2006/main">
              <a:ext uri="{FF2B5EF4-FFF2-40B4-BE49-F238E27FC236}">
                <a16:creationId xmlns:a16="http://schemas.microsoft.com/office/drawing/2014/main" id="{88EBDB9D-1356-4BA9-BD37-5304E6DC2E8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925050" y="3429000"/>
            <a:ext cx="1381125" cy="52387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>
              <a:defRPr sz="1725" b="0">
                <a:solidFill>
                  <a:srgbClr val="20211F"/>
                </a:solidFill>
              </a:defRPr>
            </a:pPr>
            <a:r>
              <a:rPr sz="1725" b="0">
                <a:solidFill>
                  <a:srgbClr val="20211F"/>
                </a:solidFill>
              </a:rPr>
              <a:t>Performance</a:t>
            </a:r>
          </a:p>
        </p:txBody>
      </p:sp>
      <p:sp>
        <p:nvSpPr>
          <p:cNvPr id="49" name="">
            <a:extLst xmlns:a="http://schemas.openxmlformats.org/drawingml/2006/main">
              <a:ext uri="{FF2B5EF4-FFF2-40B4-BE49-F238E27FC236}">
                <a16:creationId xmlns:a16="http://schemas.microsoft.com/office/drawing/2014/main" id="{0613FBB9-8241-4EA5-9611-B8A84F17C75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925050" y="4191000"/>
            <a:ext cx="133350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>
              <a:defRPr sz="1200" b="0">
                <a:solidFill>
                  <a:srgbClr val="66675F"/>
                </a:solidFill>
              </a:defRPr>
            </a:pPr>
            <a:r>
              <a:rPr sz="1200" b="0">
                <a:solidFill>
                  <a:srgbClr val="66675F"/>
                </a:solidFill>
              </a:rPr>
              <a:t>Hold, improve, or exit?</a:t>
            </a:r>
          </a:p>
        </p:txBody>
      </p:sp>
    </p:spTree>
    <p:extLst>
      <p:ext uri="{BB962C8B-B14F-4D97-AF65-F5344CB8AC3E}">
        <p14:creationId xmlns:p14="http://schemas.microsoft.com/office/powerpoint/2010/main" val="539278103"/>
      </p:ext>
    </p:extLst>
  </p:cSld>
</p:sld>
</file>

<file path=ppt/slides/slide6.xml><?xml version="1.0" encoding="utf-8"?>
<p:sld xmlns:p="http://schemas.openxmlformats.org/presentationml/2006/main">
  <p:cSld>
    <p:bg>
      <p:bgPr>
        <a:solidFill xmlns:a="http://schemas.openxmlformats.org/drawingml/2006/main">
          <a:srgbClr val="F3F0E8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709CA162-1374-49A3-8CB2-E16F267FAE2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4D0C5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DB70B1C9-EDBD-4ED1-8C4C-8D58F50A520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5240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4D0C5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8784B6A1-5C22-4EE2-8B4B-8D45DC08818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4384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4D0C5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C220D6A3-C94C-4F71-9643-7676AE5FAA6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3528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4D0C5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FE0381C2-43F3-452B-8F5E-82FFB9389CF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2672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4D0C5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72BCCF6B-5DC6-432A-B5B6-EFD42C79EAB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1816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4D0C5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14B4876C-F0A2-4291-ADF2-2B4A189FC2A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4D0C5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C912D9A8-BCE1-423B-92C2-1321258A344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0104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4D0C5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035EAAF7-03C7-49F6-9208-2B6DF6DBD18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9248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4D0C5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40F1C7FE-457D-4718-BE63-1597A05A014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8392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4D0C5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62DF2985-2EC2-43B0-88C8-59013C765F8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536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4D0C5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841FBCAF-3206-48FE-8552-96AEE7C4C54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6680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4D0C5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79EAA4A1-C358-415B-9395-44EE043209E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5824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4D0C5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756EA49C-B8B3-44D1-85E1-43953807624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6496050"/>
            <a:ext cx="109728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4D0C5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402FE5D5-1B4B-4DD2-8C8D-47D117B0B6A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6562725"/>
            <a:ext cx="20955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3F0E8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91845BA9-3D21-4542-AF27-41ABBAF2442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30555" y="6583680"/>
            <a:ext cx="167640" cy="16764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9525">
            <a:solidFill>
              <a:srgbClr val="20211F"/>
            </a:solidFill>
            <a:prstDash val="solid"/>
          </a:ln>
        </p:spPr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325C2FD1-FCF9-48DA-BD49-DFCD0439B76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6435" y="6583680"/>
            <a:ext cx="9525" cy="16764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0211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8" name="">
            <a:extLst xmlns:a="http://schemas.openxmlformats.org/drawingml/2006/main">
              <a:ext uri="{FF2B5EF4-FFF2-40B4-BE49-F238E27FC236}">
                <a16:creationId xmlns:a16="http://schemas.microsoft.com/office/drawing/2014/main" id="{B92800F8-BEE9-4B52-8B22-F9A02F679F0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30555" y="6639560"/>
            <a:ext cx="16764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0211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9" name="">
            <a:extLst xmlns:a="http://schemas.openxmlformats.org/drawingml/2006/main">
              <a:ext uri="{FF2B5EF4-FFF2-40B4-BE49-F238E27FC236}">
                <a16:creationId xmlns:a16="http://schemas.microsoft.com/office/drawing/2014/main" id="{3EF4D1B1-BE62-4370-B465-072F3AD47DD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42315" y="6583680"/>
            <a:ext cx="9525" cy="16764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0211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0" name="">
            <a:extLst xmlns:a="http://schemas.openxmlformats.org/drawingml/2006/main">
              <a:ext uri="{FF2B5EF4-FFF2-40B4-BE49-F238E27FC236}">
                <a16:creationId xmlns:a16="http://schemas.microsoft.com/office/drawing/2014/main" id="{4F9C1C38-0834-452E-BEFC-89853CF3F34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30555" y="6695440"/>
            <a:ext cx="16764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0211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1" name="">
            <a:extLst xmlns:a="http://schemas.openxmlformats.org/drawingml/2006/main">
              <a:ext uri="{FF2B5EF4-FFF2-40B4-BE49-F238E27FC236}">
                <a16:creationId xmlns:a16="http://schemas.microsoft.com/office/drawing/2014/main" id="{D259A914-A6A5-42B4-8F8C-FF2B487680C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42315" y="6639560"/>
            <a:ext cx="55880" cy="5588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A34A32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2" name="">
            <a:extLst xmlns:a="http://schemas.openxmlformats.org/drawingml/2006/main">
              <a:ext uri="{FF2B5EF4-FFF2-40B4-BE49-F238E27FC236}">
                <a16:creationId xmlns:a16="http://schemas.microsoft.com/office/drawing/2014/main" id="{4B219044-AC12-49A6-8961-A0190A9EAEB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95350" y="6572250"/>
            <a:ext cx="2476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>
              <a:defRPr sz="900" b="1">
                <a:solidFill>
                  <a:srgbClr val="66675F"/>
                </a:solidFill>
              </a:defRPr>
            </a:pPr>
            <a:r>
              <a:rPr sz="900" b="1">
                <a:solidFill>
                  <a:srgbClr val="66675F"/>
                </a:solidFill>
              </a:rPr>
              <a:t>THE DEVELOPMENT PLAYBOOK</a:t>
            </a:r>
          </a:p>
        </p:txBody>
      </p:sp>
      <p:sp>
        <p:nvSpPr>
          <p:cNvPr id="23" name="">
            <a:extLst xmlns:a="http://schemas.openxmlformats.org/drawingml/2006/main">
              <a:ext uri="{FF2B5EF4-FFF2-40B4-BE49-F238E27FC236}">
                <a16:creationId xmlns:a16="http://schemas.microsoft.com/office/drawing/2014/main" id="{CEB1459F-82E6-4E95-BB19-353849825A0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296650" y="6572250"/>
            <a:ext cx="285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>
              <a:defRPr sz="750" b="0">
                <a:solidFill>
                  <a:srgbClr val="66675F"/>
                </a:solidFill>
              </a:defRPr>
            </a:pPr>
            <a:r>
              <a:rPr sz="750" b="0">
                <a:solidFill>
                  <a:srgbClr val="66675F"/>
                </a:solidFill>
              </a:rPr>
              <a:t>06</a:t>
            </a:r>
          </a:p>
        </p:txBody>
      </p:sp>
      <p:sp>
        <p:nvSpPr>
          <p:cNvPr id="24" name="">
            <a:extLst xmlns:a="http://schemas.openxmlformats.org/drawingml/2006/main">
              <a:ext uri="{FF2B5EF4-FFF2-40B4-BE49-F238E27FC236}">
                <a16:creationId xmlns:a16="http://schemas.microsoft.com/office/drawing/2014/main" id="{560621EE-A17D-40BD-B7C8-7B8229A1946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514350"/>
            <a:ext cx="3238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>
              <a:defRPr sz="900" b="1">
                <a:solidFill>
                  <a:srgbClr val="A34A32"/>
                </a:solidFill>
              </a:defRPr>
            </a:pPr>
            <a:r>
              <a:rPr sz="900" b="1">
                <a:solidFill>
                  <a:srgbClr val="A34A32"/>
                </a:solidFill>
              </a:rPr>
              <a:t>THE COMMITMENT CURVE</a:t>
            </a:r>
          </a:p>
        </p:txBody>
      </p:sp>
      <p:sp>
        <p:nvSpPr>
          <p:cNvPr id="25" name="">
            <a:extLst xmlns:a="http://schemas.openxmlformats.org/drawingml/2006/main">
              <a:ext uri="{FF2B5EF4-FFF2-40B4-BE49-F238E27FC236}">
                <a16:creationId xmlns:a16="http://schemas.microsoft.com/office/drawing/2014/main" id="{85B73D34-F632-43BD-A35B-2047194F568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914400"/>
            <a:ext cx="8096250" cy="8572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>
              <a:defRPr sz="3150" b="0">
                <a:solidFill>
                  <a:srgbClr val="20211F"/>
                </a:solidFill>
              </a:defRPr>
            </a:pPr>
            <a:r>
              <a:rPr sz="3150" b="0">
                <a:solidFill>
                  <a:srgbClr val="20211F"/>
                </a:solidFill>
              </a:rPr>
              <a:t>Uncertainty falls as committed capital rises.</a:t>
            </a:r>
          </a:p>
        </p:txBody>
      </p:sp>
      <p:sp>
        <p:nvSpPr>
          <p:cNvPr id="26" name="">
            <a:extLst xmlns:a="http://schemas.openxmlformats.org/drawingml/2006/main">
              <a:ext uri="{FF2B5EF4-FFF2-40B4-BE49-F238E27FC236}">
                <a16:creationId xmlns:a16="http://schemas.microsoft.com/office/drawing/2014/main" id="{77AC8753-0EC7-4C07-BBA3-3E6DF0AF1EA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1857375"/>
            <a:ext cx="5715000" cy="52387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>
              <a:defRPr sz="1500" b="0">
                <a:solidFill>
                  <a:srgbClr val="66675F"/>
                </a:solidFill>
              </a:defRPr>
            </a:pPr>
            <a:r>
              <a:rPr sz="1500" b="0">
                <a:solidFill>
                  <a:srgbClr val="66675F"/>
                </a:solidFill>
              </a:rPr>
              <a:t>Each stage must earn the right to make the next, less reversible decision.</a:t>
            </a:r>
          </a:p>
        </p:txBody>
      </p:sp>
      <p:sp>
        <p:nvSpPr>
          <p:cNvPr id="27" name="">
            <a:extLst xmlns:a="http://schemas.openxmlformats.org/drawingml/2006/main">
              <a:ext uri="{FF2B5EF4-FFF2-40B4-BE49-F238E27FC236}">
                <a16:creationId xmlns:a16="http://schemas.microsoft.com/office/drawing/2014/main" id="{383A8C5C-7146-4A68-9769-592C8BE2B64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2857500"/>
            <a:ext cx="109728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0211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8" name="">
            <a:extLst xmlns:a="http://schemas.openxmlformats.org/drawingml/2006/main">
              <a:ext uri="{FF2B5EF4-FFF2-40B4-BE49-F238E27FC236}">
                <a16:creationId xmlns:a16="http://schemas.microsoft.com/office/drawing/2014/main" id="{93087A5B-F102-4390-9AC2-444D90DC435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2857500"/>
            <a:ext cx="9525" cy="25717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0211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9" name="">
            <a:extLst xmlns:a="http://schemas.openxmlformats.org/drawingml/2006/main">
              <a:ext uri="{FF2B5EF4-FFF2-40B4-BE49-F238E27FC236}">
                <a16:creationId xmlns:a16="http://schemas.microsoft.com/office/drawing/2014/main" id="{36FA2A1A-8B97-4B61-AA2E-F72EA047B21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 rot="600000">
            <a:off x="895350" y="3095625"/>
            <a:ext cx="9525000" cy="1762125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38100">
            <a:solidFill>
              <a:srgbClr val="A34A32"/>
            </a:solidFill>
            <a:prstDash val="solid"/>
          </a:ln>
        </p:spPr>
      </p:sp>
      <p:sp>
        <p:nvSpPr>
          <p:cNvPr id="30" name="">
            <a:extLst xmlns:a="http://schemas.openxmlformats.org/drawingml/2006/main">
              <a:ext uri="{FF2B5EF4-FFF2-40B4-BE49-F238E27FC236}">
                <a16:creationId xmlns:a16="http://schemas.microsoft.com/office/drawing/2014/main" id="{0F801104-6185-4C3E-BED4-0D1D6B73FDB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 rot="-480000">
            <a:off x="895350" y="4762500"/>
            <a:ext cx="9525000" cy="-1476375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38100">
            <a:solidFill>
              <a:srgbClr val="20211F"/>
            </a:solidFill>
            <a:prstDash val="solid"/>
          </a:ln>
        </p:spPr>
      </p:sp>
      <p:sp>
        <p:nvSpPr>
          <p:cNvPr id="31" name="">
            <a:extLst xmlns:a="http://schemas.openxmlformats.org/drawingml/2006/main">
              <a:ext uri="{FF2B5EF4-FFF2-40B4-BE49-F238E27FC236}">
                <a16:creationId xmlns:a16="http://schemas.microsoft.com/office/drawing/2014/main" id="{F728137C-D98E-4AC3-B94E-BBC4F2A888B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90600" y="5619750"/>
            <a:ext cx="11430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>
              <a:defRPr sz="1050" b="1">
                <a:solidFill>
                  <a:srgbClr val="66675F"/>
                </a:solidFill>
              </a:defRPr>
            </a:pPr>
            <a:r>
              <a:rPr sz="1050" b="1">
                <a:solidFill>
                  <a:srgbClr val="66675F"/>
                </a:solidFill>
              </a:rPr>
              <a:t>Intent</a:t>
            </a:r>
          </a:p>
        </p:txBody>
      </p:sp>
      <p:sp>
        <p:nvSpPr>
          <p:cNvPr id="32" name="">
            <a:extLst xmlns:a="http://schemas.openxmlformats.org/drawingml/2006/main">
              <a:ext uri="{FF2B5EF4-FFF2-40B4-BE49-F238E27FC236}">
                <a16:creationId xmlns:a16="http://schemas.microsoft.com/office/drawing/2014/main" id="{FD60BC82-2A09-4423-AA32-A084D4544F8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276600" y="5619750"/>
            <a:ext cx="11430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>
              <a:defRPr sz="1050" b="1">
                <a:solidFill>
                  <a:srgbClr val="66675F"/>
                </a:solidFill>
              </a:defRPr>
            </a:pPr>
            <a:r>
              <a:rPr sz="1050" b="1">
                <a:solidFill>
                  <a:srgbClr val="66675F"/>
                </a:solidFill>
              </a:rPr>
              <a:t>Site</a:t>
            </a:r>
          </a:p>
        </p:txBody>
      </p:sp>
      <p:sp>
        <p:nvSpPr>
          <p:cNvPr id="33" name="">
            <a:extLst xmlns:a="http://schemas.openxmlformats.org/drawingml/2006/main">
              <a:ext uri="{FF2B5EF4-FFF2-40B4-BE49-F238E27FC236}">
                <a16:creationId xmlns:a16="http://schemas.microsoft.com/office/drawing/2014/main" id="{8DDD8B0B-3F9E-4876-B5CE-2611B9508FA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562600" y="5619750"/>
            <a:ext cx="11430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>
              <a:defRPr sz="1050" b="1">
                <a:solidFill>
                  <a:srgbClr val="66675F"/>
                </a:solidFill>
              </a:defRPr>
            </a:pPr>
            <a:r>
              <a:rPr sz="1050" b="1">
                <a:solidFill>
                  <a:srgbClr val="66675F"/>
                </a:solidFill>
              </a:rPr>
              <a:t>Investment</a:t>
            </a:r>
          </a:p>
        </p:txBody>
      </p:sp>
      <p:sp>
        <p:nvSpPr>
          <p:cNvPr id="34" name="">
            <a:extLst xmlns:a="http://schemas.openxmlformats.org/drawingml/2006/main">
              <a:ext uri="{FF2B5EF4-FFF2-40B4-BE49-F238E27FC236}">
                <a16:creationId xmlns:a16="http://schemas.microsoft.com/office/drawing/2014/main" id="{45367C77-D1D6-4E97-BEEC-195779D8F45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48600" y="5619750"/>
            <a:ext cx="11430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>
              <a:defRPr sz="1050" b="1">
                <a:solidFill>
                  <a:srgbClr val="66675F"/>
                </a:solidFill>
              </a:defRPr>
            </a:pPr>
            <a:r>
              <a:rPr sz="1050" b="1">
                <a:solidFill>
                  <a:srgbClr val="66675F"/>
                </a:solidFill>
              </a:rPr>
              <a:t>Build</a:t>
            </a:r>
          </a:p>
        </p:txBody>
      </p:sp>
      <p:sp>
        <p:nvSpPr>
          <p:cNvPr id="35" name="">
            <a:extLst xmlns:a="http://schemas.openxmlformats.org/drawingml/2006/main">
              <a:ext uri="{FF2B5EF4-FFF2-40B4-BE49-F238E27FC236}">
                <a16:creationId xmlns:a16="http://schemas.microsoft.com/office/drawing/2014/main" id="{B33A0D9C-FF71-4718-9A32-10974DAE9BD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134600" y="5619750"/>
            <a:ext cx="11430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>
              <a:defRPr sz="1050" b="1">
                <a:solidFill>
                  <a:srgbClr val="66675F"/>
                </a:solidFill>
              </a:defRPr>
            </a:pPr>
            <a:r>
              <a:rPr sz="1050" b="1">
                <a:solidFill>
                  <a:srgbClr val="66675F"/>
                </a:solidFill>
              </a:rPr>
              <a:t>Operate</a:t>
            </a:r>
          </a:p>
        </p:txBody>
      </p:sp>
    </p:spTree>
    <p:extLst>
      <p:ext uri="{BB962C8B-B14F-4D97-AF65-F5344CB8AC3E}">
        <p14:creationId xmlns:p14="http://schemas.microsoft.com/office/powerpoint/2010/main" val="1815506550"/>
      </p:ext>
    </p:extLst>
  </p:cSld>
</p:sld>
</file>

<file path=ppt/slides/slide7.xml><?xml version="1.0" encoding="utf-8"?>
<p:sld xmlns:p="http://schemas.openxmlformats.org/presentationml/2006/main">
  <p:cSld>
    <p:bg>
      <p:bgPr>
        <a:solidFill xmlns:a="http://schemas.openxmlformats.org/drawingml/2006/main">
          <a:srgbClr val="F3F0E8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88F84856-25CB-4A30-A720-A74D97F0001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4D0C5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AFE5A7A3-E113-4BDC-836F-ED9DB033532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5240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4D0C5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C8116A3D-4C01-4275-A160-A4C0076C2F2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4384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4D0C5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3F85F1CF-8792-45E6-B577-EDED1669FAA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3528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4D0C5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5233C934-A5E5-4C20-BC09-C67F7D3C1A3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2672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4D0C5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277088D2-3ACC-468A-BD75-B2E6317D35A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1816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4D0C5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F2FF86E7-1320-407A-9395-8506360AAF9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4D0C5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68561CF1-579F-4784-BC08-B7F625A5DD0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0104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4D0C5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922DB75D-EF47-4A7A-8D70-7D2B150BF38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9248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4D0C5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ABB12BBB-50FC-4D67-9AD0-D6EE70D7D52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8392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4D0C5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21FA636B-8940-42FB-85F2-B6226253123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536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4D0C5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E2A572A9-0FA9-4382-8A27-5FF2FA487A1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6680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4D0C5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FA915881-FC7F-49F2-8669-AB3C447BF33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5824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4D0C5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8746FE1A-32BC-4EB3-B08E-9A73E6215D5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6496050"/>
            <a:ext cx="109728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4D0C5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EFB3E83E-DCE1-4F9A-BD99-9440DB1BDED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6562725"/>
            <a:ext cx="20955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3F0E8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2A060F13-2AA5-45F5-860D-1645FCE9BEB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30555" y="6583680"/>
            <a:ext cx="167640" cy="16764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9525">
            <a:solidFill>
              <a:srgbClr val="20211F"/>
            </a:solidFill>
            <a:prstDash val="solid"/>
          </a:ln>
        </p:spPr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1B963F7E-69CA-4E0C-8BF3-D3E70D5E1B0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6435" y="6583680"/>
            <a:ext cx="9525" cy="16764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0211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8" name="">
            <a:extLst xmlns:a="http://schemas.openxmlformats.org/drawingml/2006/main">
              <a:ext uri="{FF2B5EF4-FFF2-40B4-BE49-F238E27FC236}">
                <a16:creationId xmlns:a16="http://schemas.microsoft.com/office/drawing/2014/main" id="{4AA06DEC-FF5C-486F-9447-FC65EC3A52A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30555" y="6639560"/>
            <a:ext cx="16764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0211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9" name="">
            <a:extLst xmlns:a="http://schemas.openxmlformats.org/drawingml/2006/main">
              <a:ext uri="{FF2B5EF4-FFF2-40B4-BE49-F238E27FC236}">
                <a16:creationId xmlns:a16="http://schemas.microsoft.com/office/drawing/2014/main" id="{673115D3-EC5F-43C1-BEA8-8736DF7149D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42315" y="6583680"/>
            <a:ext cx="9525" cy="16764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0211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0" name="">
            <a:extLst xmlns:a="http://schemas.openxmlformats.org/drawingml/2006/main">
              <a:ext uri="{FF2B5EF4-FFF2-40B4-BE49-F238E27FC236}">
                <a16:creationId xmlns:a16="http://schemas.microsoft.com/office/drawing/2014/main" id="{30F9C672-093D-49B2-B964-90BDC92EC27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30555" y="6695440"/>
            <a:ext cx="16764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0211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1" name="">
            <a:extLst xmlns:a="http://schemas.openxmlformats.org/drawingml/2006/main">
              <a:ext uri="{FF2B5EF4-FFF2-40B4-BE49-F238E27FC236}">
                <a16:creationId xmlns:a16="http://schemas.microsoft.com/office/drawing/2014/main" id="{68D202F8-88C0-446A-B61B-91BDEDC3706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42315" y="6639560"/>
            <a:ext cx="55880" cy="5588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A34A32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2" name="">
            <a:extLst xmlns:a="http://schemas.openxmlformats.org/drawingml/2006/main">
              <a:ext uri="{FF2B5EF4-FFF2-40B4-BE49-F238E27FC236}">
                <a16:creationId xmlns:a16="http://schemas.microsoft.com/office/drawing/2014/main" id="{C8FBAAEA-DAD9-473D-85ED-31D09680A9F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95350" y="6572250"/>
            <a:ext cx="2476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>
              <a:defRPr sz="900" b="1">
                <a:solidFill>
                  <a:srgbClr val="66675F"/>
                </a:solidFill>
              </a:defRPr>
            </a:pPr>
            <a:r>
              <a:rPr sz="900" b="1">
                <a:solidFill>
                  <a:srgbClr val="66675F"/>
                </a:solidFill>
              </a:rPr>
              <a:t>THE DEVELOPMENT PLAYBOOK</a:t>
            </a:r>
          </a:p>
        </p:txBody>
      </p:sp>
      <p:sp>
        <p:nvSpPr>
          <p:cNvPr id="23" name="">
            <a:extLst xmlns:a="http://schemas.openxmlformats.org/drawingml/2006/main">
              <a:ext uri="{FF2B5EF4-FFF2-40B4-BE49-F238E27FC236}">
                <a16:creationId xmlns:a16="http://schemas.microsoft.com/office/drawing/2014/main" id="{4904219C-CD7E-4943-A03B-504234E0319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296650" y="6572250"/>
            <a:ext cx="285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>
              <a:defRPr sz="750" b="0">
                <a:solidFill>
                  <a:srgbClr val="66675F"/>
                </a:solidFill>
              </a:defRPr>
            </a:pPr>
            <a:r>
              <a:rPr sz="750" b="0">
                <a:solidFill>
                  <a:srgbClr val="66675F"/>
                </a:solidFill>
              </a:rPr>
              <a:t>07</a:t>
            </a:r>
          </a:p>
        </p:txBody>
      </p:sp>
      <p:sp>
        <p:nvSpPr>
          <p:cNvPr id="24" name="">
            <a:extLst xmlns:a="http://schemas.openxmlformats.org/drawingml/2006/main">
              <a:ext uri="{FF2B5EF4-FFF2-40B4-BE49-F238E27FC236}">
                <a16:creationId xmlns:a16="http://schemas.microsoft.com/office/drawing/2014/main" id="{1D2A052E-D8BC-409C-8F53-EC40356258E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514350"/>
            <a:ext cx="3238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>
              <a:defRPr sz="900" b="1">
                <a:solidFill>
                  <a:srgbClr val="A34A32"/>
                </a:solidFill>
              </a:defRPr>
            </a:pPr>
            <a:r>
              <a:rPr sz="900" b="1">
                <a:solidFill>
                  <a:srgbClr val="A34A32"/>
                </a:solidFill>
              </a:rPr>
              <a:t>90-MINUTE WORKSHOP</a:t>
            </a:r>
          </a:p>
        </p:txBody>
      </p:sp>
      <p:sp>
        <p:nvSpPr>
          <p:cNvPr id="25" name="">
            <a:extLst xmlns:a="http://schemas.openxmlformats.org/drawingml/2006/main">
              <a:ext uri="{FF2B5EF4-FFF2-40B4-BE49-F238E27FC236}">
                <a16:creationId xmlns:a16="http://schemas.microsoft.com/office/drawing/2014/main" id="{F5A4A1CD-D35F-4726-B433-B100DD64296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914400"/>
            <a:ext cx="8572500" cy="666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>
              <a:defRPr sz="3300" b="0">
                <a:solidFill>
                  <a:srgbClr val="20211F"/>
                </a:solidFill>
              </a:defRPr>
            </a:pPr>
            <a:r>
              <a:rPr sz="3300" b="0">
                <a:solidFill>
                  <a:srgbClr val="20211F"/>
                </a:solidFill>
              </a:rPr>
              <a:t>Move from project story to next commitment.</a:t>
            </a:r>
          </a:p>
        </p:txBody>
      </p:sp>
      <p:sp>
        <p:nvSpPr>
          <p:cNvPr id="26" name="">
            <a:extLst xmlns:a="http://schemas.openxmlformats.org/drawingml/2006/main">
              <a:ext uri="{FF2B5EF4-FFF2-40B4-BE49-F238E27FC236}">
                <a16:creationId xmlns:a16="http://schemas.microsoft.com/office/drawing/2014/main" id="{F35B2CEF-3F75-40E4-BC4B-2A7A0A0DA19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2190750"/>
            <a:ext cx="2571750" cy="2857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9525">
            <a:solidFill>
              <a:srgbClr val="D4D0C5"/>
            </a:solidFill>
            <a:prstDash val="solid"/>
          </a:ln>
        </p:spPr>
      </p:sp>
      <p:sp>
        <p:nvSpPr>
          <p:cNvPr id="27" name="">
            <a:extLst xmlns:a="http://schemas.openxmlformats.org/drawingml/2006/main">
              <a:ext uri="{FF2B5EF4-FFF2-40B4-BE49-F238E27FC236}">
                <a16:creationId xmlns:a16="http://schemas.microsoft.com/office/drawing/2014/main" id="{7ACD939B-7E82-44A9-AEBF-EE02E76A2C9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00100" y="2381250"/>
            <a:ext cx="571500" cy="42862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>
              <a:defRPr sz="2100" b="0">
                <a:solidFill>
                  <a:srgbClr val="A34A32"/>
                </a:solidFill>
              </a:defRPr>
            </a:pPr>
            <a:r>
              <a:rPr sz="2100" b="0">
                <a:solidFill>
                  <a:srgbClr val="A34A32"/>
                </a:solidFill>
              </a:rPr>
              <a:t>01</a:t>
            </a:r>
          </a:p>
        </p:txBody>
      </p:sp>
      <p:sp>
        <p:nvSpPr>
          <p:cNvPr id="28" name="">
            <a:extLst xmlns:a="http://schemas.openxmlformats.org/drawingml/2006/main">
              <a:ext uri="{FF2B5EF4-FFF2-40B4-BE49-F238E27FC236}">
                <a16:creationId xmlns:a16="http://schemas.microsoft.com/office/drawing/2014/main" id="{DAAA6AAB-46A9-4349-8B5C-ED093A5730A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00100" y="3143250"/>
            <a:ext cx="2095500" cy="52387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>
              <a:defRPr sz="2250" b="0">
                <a:solidFill>
                  <a:srgbClr val="20211F"/>
                </a:solidFill>
              </a:defRPr>
            </a:pPr>
            <a:r>
              <a:rPr sz="2250" b="0">
                <a:solidFill>
                  <a:srgbClr val="20211F"/>
                </a:solidFill>
              </a:rPr>
              <a:t>Orient</a:t>
            </a:r>
          </a:p>
        </p:txBody>
      </p:sp>
      <p:sp>
        <p:nvSpPr>
          <p:cNvPr id="29" name="">
            <a:extLst xmlns:a="http://schemas.openxmlformats.org/drawingml/2006/main">
              <a:ext uri="{FF2B5EF4-FFF2-40B4-BE49-F238E27FC236}">
                <a16:creationId xmlns:a16="http://schemas.microsoft.com/office/drawing/2014/main" id="{65306884-C57E-4E38-9D6E-38E227C42A0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00100" y="3905250"/>
            <a:ext cx="2047875" cy="762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>
              <a:defRPr sz="1350" b="0">
                <a:solidFill>
                  <a:srgbClr val="66675F"/>
                </a:solidFill>
              </a:defRPr>
            </a:pPr>
            <a:r>
              <a:rPr sz="1350" b="0">
                <a:solidFill>
                  <a:srgbClr val="66675F"/>
                </a:solidFill>
              </a:rPr>
              <a:t>Place the project on the lifecycle.</a:t>
            </a:r>
          </a:p>
        </p:txBody>
      </p:sp>
      <p:sp>
        <p:nvSpPr>
          <p:cNvPr id="30" name="">
            <a:extLst xmlns:a="http://schemas.openxmlformats.org/drawingml/2006/main">
              <a:ext uri="{FF2B5EF4-FFF2-40B4-BE49-F238E27FC236}">
                <a16:creationId xmlns:a16="http://schemas.microsoft.com/office/drawing/2014/main" id="{76523322-CE37-49A2-89DD-B5C8F4E7608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352800" y="2190750"/>
            <a:ext cx="2571750" cy="2857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9525">
            <a:solidFill>
              <a:srgbClr val="D4D0C5"/>
            </a:solidFill>
            <a:prstDash val="solid"/>
          </a:ln>
        </p:spPr>
      </p:sp>
      <p:sp>
        <p:nvSpPr>
          <p:cNvPr id="31" name="">
            <a:extLst xmlns:a="http://schemas.openxmlformats.org/drawingml/2006/main">
              <a:ext uri="{FF2B5EF4-FFF2-40B4-BE49-F238E27FC236}">
                <a16:creationId xmlns:a16="http://schemas.microsoft.com/office/drawing/2014/main" id="{5F5FE992-0249-4737-AA61-58871D31848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543300" y="2381250"/>
            <a:ext cx="571500" cy="42862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>
              <a:defRPr sz="2100" b="0">
                <a:solidFill>
                  <a:srgbClr val="A34A32"/>
                </a:solidFill>
              </a:defRPr>
            </a:pPr>
            <a:r>
              <a:rPr sz="2100" b="0">
                <a:solidFill>
                  <a:srgbClr val="A34A32"/>
                </a:solidFill>
              </a:rPr>
              <a:t>02</a:t>
            </a:r>
          </a:p>
        </p:txBody>
      </p:sp>
      <p:sp>
        <p:nvSpPr>
          <p:cNvPr id="32" name="">
            <a:extLst xmlns:a="http://schemas.openxmlformats.org/drawingml/2006/main">
              <a:ext uri="{FF2B5EF4-FFF2-40B4-BE49-F238E27FC236}">
                <a16:creationId xmlns:a16="http://schemas.microsoft.com/office/drawing/2014/main" id="{4FBE4637-7370-4262-928D-AEAA4A65691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543300" y="3143250"/>
            <a:ext cx="2095500" cy="52387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>
              <a:defRPr sz="2250" b="0">
                <a:solidFill>
                  <a:srgbClr val="20211F"/>
                </a:solidFill>
              </a:defRPr>
            </a:pPr>
            <a:r>
              <a:rPr sz="2250" b="0">
                <a:solidFill>
                  <a:srgbClr val="20211F"/>
                </a:solidFill>
              </a:rPr>
              <a:t>Diagnose</a:t>
            </a:r>
          </a:p>
        </p:txBody>
      </p:sp>
      <p:sp>
        <p:nvSpPr>
          <p:cNvPr id="33" name="">
            <a:extLst xmlns:a="http://schemas.openxmlformats.org/drawingml/2006/main">
              <a:ext uri="{FF2B5EF4-FFF2-40B4-BE49-F238E27FC236}">
                <a16:creationId xmlns:a16="http://schemas.microsoft.com/office/drawing/2014/main" id="{BD32214A-9C81-4D98-8AD3-FA5A43186A3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543300" y="3905250"/>
            <a:ext cx="2047875" cy="762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>
              <a:defRPr sz="1350" b="0">
                <a:solidFill>
                  <a:srgbClr val="66675F"/>
                </a:solidFill>
              </a:defRPr>
            </a:pPr>
            <a:r>
              <a:rPr sz="1350" b="0">
                <a:solidFill>
                  <a:srgbClr val="66675F"/>
                </a:solidFill>
              </a:rPr>
              <a:t>Name missing evidence and fragile assumptions.</a:t>
            </a:r>
          </a:p>
        </p:txBody>
      </p:sp>
      <p:sp>
        <p:nvSpPr>
          <p:cNvPr id="34" name="">
            <a:extLst xmlns:a="http://schemas.openxmlformats.org/drawingml/2006/main">
              <a:ext uri="{FF2B5EF4-FFF2-40B4-BE49-F238E27FC236}">
                <a16:creationId xmlns:a16="http://schemas.microsoft.com/office/drawing/2014/main" id="{65F42065-DD54-4BD7-8440-7D92EB2D669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0" y="2190750"/>
            <a:ext cx="2571750" cy="2857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9525">
            <a:solidFill>
              <a:srgbClr val="D4D0C5"/>
            </a:solidFill>
            <a:prstDash val="solid"/>
          </a:ln>
        </p:spPr>
      </p:sp>
      <p:sp>
        <p:nvSpPr>
          <p:cNvPr id="35" name="">
            <a:extLst xmlns:a="http://schemas.openxmlformats.org/drawingml/2006/main">
              <a:ext uri="{FF2B5EF4-FFF2-40B4-BE49-F238E27FC236}">
                <a16:creationId xmlns:a16="http://schemas.microsoft.com/office/drawing/2014/main" id="{7E54310D-9E03-4CFE-8113-7A33B7EF3E0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286500" y="2381250"/>
            <a:ext cx="571500" cy="42862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>
              <a:defRPr sz="2100" b="0">
                <a:solidFill>
                  <a:srgbClr val="A34A32"/>
                </a:solidFill>
              </a:defRPr>
            </a:pPr>
            <a:r>
              <a:rPr sz="2100" b="0">
                <a:solidFill>
                  <a:srgbClr val="A34A32"/>
                </a:solidFill>
              </a:rPr>
              <a:t>03</a:t>
            </a:r>
          </a:p>
        </p:txBody>
      </p:sp>
      <p:sp>
        <p:nvSpPr>
          <p:cNvPr id="36" name="">
            <a:extLst xmlns:a="http://schemas.openxmlformats.org/drawingml/2006/main">
              <a:ext uri="{FF2B5EF4-FFF2-40B4-BE49-F238E27FC236}">
                <a16:creationId xmlns:a16="http://schemas.microsoft.com/office/drawing/2014/main" id="{EFA8738B-BB05-4B55-9B58-3BE2B1519B8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286500" y="3143250"/>
            <a:ext cx="2095500" cy="52387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>
              <a:defRPr sz="2250" b="0">
                <a:solidFill>
                  <a:srgbClr val="20211F"/>
                </a:solidFill>
              </a:defRPr>
            </a:pPr>
            <a:r>
              <a:rPr sz="2250" b="0">
                <a:solidFill>
                  <a:srgbClr val="20211F"/>
                </a:solidFill>
              </a:rPr>
              <a:t>Challenge</a:t>
            </a:r>
          </a:p>
        </p:txBody>
      </p:sp>
      <p:sp>
        <p:nvSpPr>
          <p:cNvPr id="37" name="">
            <a:extLst xmlns:a="http://schemas.openxmlformats.org/drawingml/2006/main">
              <a:ext uri="{FF2B5EF4-FFF2-40B4-BE49-F238E27FC236}">
                <a16:creationId xmlns:a16="http://schemas.microsoft.com/office/drawing/2014/main" id="{B09E2DE3-C7B7-46F0-87EC-BC9CC049F89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286500" y="3905250"/>
            <a:ext cx="2047875" cy="762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>
              <a:defRPr sz="1350" b="0">
                <a:solidFill>
                  <a:srgbClr val="66675F"/>
                </a:solidFill>
              </a:defRPr>
            </a:pPr>
            <a:r>
              <a:rPr sz="1350" b="0">
                <a:solidFill>
                  <a:srgbClr val="66675F"/>
                </a:solidFill>
              </a:rPr>
              <a:t>Test the next decision gate.</a:t>
            </a:r>
          </a:p>
        </p:txBody>
      </p:sp>
      <p:sp>
        <p:nvSpPr>
          <p:cNvPr id="38" name="">
            <a:extLst xmlns:a="http://schemas.openxmlformats.org/drawingml/2006/main">
              <a:ext uri="{FF2B5EF4-FFF2-40B4-BE49-F238E27FC236}">
                <a16:creationId xmlns:a16="http://schemas.microsoft.com/office/drawing/2014/main" id="{05F731ED-4D47-45DD-9D96-D469AD6468F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839200" y="2190750"/>
            <a:ext cx="2571750" cy="2857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9525">
            <a:solidFill>
              <a:srgbClr val="D4D0C5"/>
            </a:solidFill>
            <a:prstDash val="solid"/>
          </a:ln>
        </p:spPr>
      </p:sp>
      <p:sp>
        <p:nvSpPr>
          <p:cNvPr id="39" name="">
            <a:extLst xmlns:a="http://schemas.openxmlformats.org/drawingml/2006/main">
              <a:ext uri="{FF2B5EF4-FFF2-40B4-BE49-F238E27FC236}">
                <a16:creationId xmlns:a16="http://schemas.microsoft.com/office/drawing/2014/main" id="{C82F03C3-A4EA-4818-8E83-5452ABBF58E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029700" y="2381250"/>
            <a:ext cx="571500" cy="42862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>
              <a:defRPr sz="2100" b="0">
                <a:solidFill>
                  <a:srgbClr val="A34A32"/>
                </a:solidFill>
              </a:defRPr>
            </a:pPr>
            <a:r>
              <a:rPr sz="2100" b="0">
                <a:solidFill>
                  <a:srgbClr val="A34A32"/>
                </a:solidFill>
              </a:rPr>
              <a:t>04</a:t>
            </a:r>
          </a:p>
        </p:txBody>
      </p:sp>
      <p:sp>
        <p:nvSpPr>
          <p:cNvPr id="40" name="">
            <a:extLst xmlns:a="http://schemas.openxmlformats.org/drawingml/2006/main">
              <a:ext uri="{FF2B5EF4-FFF2-40B4-BE49-F238E27FC236}">
                <a16:creationId xmlns:a16="http://schemas.microsoft.com/office/drawing/2014/main" id="{1D9A9459-72ED-456F-8FBA-A73EEC08194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029700" y="3143250"/>
            <a:ext cx="2095500" cy="52387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>
              <a:defRPr sz="2250" b="0">
                <a:solidFill>
                  <a:srgbClr val="20211F"/>
                </a:solidFill>
              </a:defRPr>
            </a:pPr>
            <a:r>
              <a:rPr sz="2250" b="0">
                <a:solidFill>
                  <a:srgbClr val="20211F"/>
                </a:solidFill>
              </a:rPr>
              <a:t>Commit</a:t>
            </a:r>
          </a:p>
        </p:txBody>
      </p:sp>
      <p:sp>
        <p:nvSpPr>
          <p:cNvPr id="41" name="">
            <a:extLst xmlns:a="http://schemas.openxmlformats.org/drawingml/2006/main">
              <a:ext uri="{FF2B5EF4-FFF2-40B4-BE49-F238E27FC236}">
                <a16:creationId xmlns:a16="http://schemas.microsoft.com/office/drawing/2014/main" id="{16135745-683E-4FFA-BD0C-57A6B70B033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029700" y="3905250"/>
            <a:ext cx="2047875" cy="762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>
              <a:defRPr sz="1350" b="0">
                <a:solidFill>
                  <a:srgbClr val="66675F"/>
                </a:solidFill>
              </a:defRPr>
            </a:pPr>
            <a:r>
              <a:rPr sz="1350" b="0">
                <a:solidFill>
                  <a:srgbClr val="66675F"/>
                </a:solidFill>
              </a:rPr>
              <a:t>Assign owner, action, date, and authority.</a:t>
            </a:r>
          </a:p>
        </p:txBody>
      </p:sp>
    </p:spTree>
    <p:extLst>
      <p:ext uri="{BB962C8B-B14F-4D97-AF65-F5344CB8AC3E}">
        <p14:creationId xmlns:p14="http://schemas.microsoft.com/office/powerpoint/2010/main" val="364783539"/>
      </p:ext>
    </p:extLst>
  </p:cSld>
</p:sld>
</file>

<file path=ppt/slides/slide8.xml><?xml version="1.0" encoding="utf-8"?>
<p:sld xmlns:p="http://schemas.openxmlformats.org/presentationml/2006/main">
  <p:cSld>
    <p:bg>
      <p:bgPr>
        <a:solidFill xmlns:a="http://schemas.openxmlformats.org/drawingml/2006/main">
          <a:srgbClr val="F3F0E8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68386D75-DA44-45D1-9510-FA08395D5C4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4D0C5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6C30C30F-B8BA-4B39-A517-9B6E2D6E0AC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5240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4D0C5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DC028A87-8D7E-433F-8C66-A9097EC01DF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4384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4D0C5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CF6B79B0-6922-46B3-A80A-F0B46E20533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3528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4D0C5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69F55BAA-1FB1-4682-8E4A-4D86BCC6078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2672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4D0C5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BB737B04-55E8-450C-8368-AA24164A15D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1816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4D0C5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147AC4A0-F66F-4328-B14A-5317F68D469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4D0C5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1BCD28FB-81DC-4673-A1C3-EFFB3566B41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0104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4D0C5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6C800917-DD82-40AE-A751-B9F0C750BE6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9248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4D0C5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6A6DB487-2A6D-495D-9062-7F6D83CE36D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8392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4D0C5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5531EB9D-98BE-41DC-ACFB-4A0030C57DA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536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4D0C5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FD1D3A14-FE2F-4ED2-83FB-4712AFA8852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6680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4D0C5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EAB36EA4-2D01-4DDE-BA26-491759FEFCD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5824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4D0C5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2DC8C1F7-5431-4255-8B0A-9F5D36010C0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6496050"/>
            <a:ext cx="109728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4D0C5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4468F738-88A1-46DC-A43E-324CBF4FF35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6562725"/>
            <a:ext cx="20955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3F0E8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83829EDE-6C4D-42F2-B515-2473B5B8188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30555" y="6583680"/>
            <a:ext cx="167640" cy="16764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9525">
            <a:solidFill>
              <a:srgbClr val="20211F"/>
            </a:solidFill>
            <a:prstDash val="solid"/>
          </a:ln>
        </p:spPr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6C120893-0BE4-4686-B809-9B1E0927A17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6435" y="6583680"/>
            <a:ext cx="9525" cy="16764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0211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8" name="">
            <a:extLst xmlns:a="http://schemas.openxmlformats.org/drawingml/2006/main">
              <a:ext uri="{FF2B5EF4-FFF2-40B4-BE49-F238E27FC236}">
                <a16:creationId xmlns:a16="http://schemas.microsoft.com/office/drawing/2014/main" id="{01B3A6D6-B4DC-4CD3-B78B-C4487FFBC98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30555" y="6639560"/>
            <a:ext cx="16764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0211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9" name="">
            <a:extLst xmlns:a="http://schemas.openxmlformats.org/drawingml/2006/main">
              <a:ext uri="{FF2B5EF4-FFF2-40B4-BE49-F238E27FC236}">
                <a16:creationId xmlns:a16="http://schemas.microsoft.com/office/drawing/2014/main" id="{A83689DB-86D3-4FF9-8BCB-9F807207C4F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42315" y="6583680"/>
            <a:ext cx="9525" cy="16764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0211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0" name="">
            <a:extLst xmlns:a="http://schemas.openxmlformats.org/drawingml/2006/main">
              <a:ext uri="{FF2B5EF4-FFF2-40B4-BE49-F238E27FC236}">
                <a16:creationId xmlns:a16="http://schemas.microsoft.com/office/drawing/2014/main" id="{38CC64FA-654E-479A-9279-C70A1E975B3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30555" y="6695440"/>
            <a:ext cx="16764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0211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1" name="">
            <a:extLst xmlns:a="http://schemas.openxmlformats.org/drawingml/2006/main">
              <a:ext uri="{FF2B5EF4-FFF2-40B4-BE49-F238E27FC236}">
                <a16:creationId xmlns:a16="http://schemas.microsoft.com/office/drawing/2014/main" id="{F3ED07BF-3CFA-42B8-9E8E-E7372BDF754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42315" y="6639560"/>
            <a:ext cx="55880" cy="5588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A34A32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2" name="">
            <a:extLst xmlns:a="http://schemas.openxmlformats.org/drawingml/2006/main">
              <a:ext uri="{FF2B5EF4-FFF2-40B4-BE49-F238E27FC236}">
                <a16:creationId xmlns:a16="http://schemas.microsoft.com/office/drawing/2014/main" id="{EDA555FD-10DB-4D56-9CB6-0F8B0E8B7F0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95350" y="6572250"/>
            <a:ext cx="2476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>
              <a:defRPr sz="900" b="1">
                <a:solidFill>
                  <a:srgbClr val="66675F"/>
                </a:solidFill>
              </a:defRPr>
            </a:pPr>
            <a:r>
              <a:rPr sz="900" b="1">
                <a:solidFill>
                  <a:srgbClr val="66675F"/>
                </a:solidFill>
              </a:rPr>
              <a:t>THE DEVELOPMENT PLAYBOOK</a:t>
            </a:r>
          </a:p>
        </p:txBody>
      </p:sp>
      <p:sp>
        <p:nvSpPr>
          <p:cNvPr id="23" name="">
            <a:extLst xmlns:a="http://schemas.openxmlformats.org/drawingml/2006/main">
              <a:ext uri="{FF2B5EF4-FFF2-40B4-BE49-F238E27FC236}">
                <a16:creationId xmlns:a16="http://schemas.microsoft.com/office/drawing/2014/main" id="{DE9B64E2-3A2C-489A-85C9-50098B714EC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296650" y="6572250"/>
            <a:ext cx="285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>
              <a:defRPr sz="750" b="0">
                <a:solidFill>
                  <a:srgbClr val="66675F"/>
                </a:solidFill>
              </a:defRPr>
            </a:pPr>
            <a:r>
              <a:rPr sz="750" b="0">
                <a:solidFill>
                  <a:srgbClr val="66675F"/>
                </a:solidFill>
              </a:rPr>
              <a:t>08</a:t>
            </a:r>
          </a:p>
        </p:txBody>
      </p:sp>
      <p:sp>
        <p:nvSpPr>
          <p:cNvPr id="24" name="">
            <a:extLst xmlns:a="http://schemas.openxmlformats.org/drawingml/2006/main">
              <a:ext uri="{FF2B5EF4-FFF2-40B4-BE49-F238E27FC236}">
                <a16:creationId xmlns:a16="http://schemas.microsoft.com/office/drawing/2014/main" id="{5C3048E2-35CC-4584-B806-9CF8993DCB9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0211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5" name="">
            <a:extLst xmlns:a="http://schemas.openxmlformats.org/drawingml/2006/main">
              <a:ext uri="{FF2B5EF4-FFF2-40B4-BE49-F238E27FC236}">
                <a16:creationId xmlns:a16="http://schemas.microsoft.com/office/drawing/2014/main" id="{C7144D2D-E300-4D99-872F-F52632C2B2C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685800"/>
            <a:ext cx="2857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>
              <a:defRPr sz="900" b="1">
                <a:solidFill>
                  <a:srgbClr val="DCCFBB"/>
                </a:solidFill>
              </a:defRPr>
            </a:pPr>
            <a:r>
              <a:rPr sz="900" b="1">
                <a:solidFill>
                  <a:srgbClr val="DCCFBB"/>
                </a:solidFill>
              </a:rPr>
              <a:t>CLOSING QUESTION</a:t>
            </a:r>
          </a:p>
        </p:txBody>
      </p:sp>
      <p:sp>
        <p:nvSpPr>
          <p:cNvPr id="26" name="">
            <a:extLst xmlns:a="http://schemas.openxmlformats.org/drawingml/2006/main">
              <a:ext uri="{FF2B5EF4-FFF2-40B4-BE49-F238E27FC236}">
                <a16:creationId xmlns:a16="http://schemas.microsoft.com/office/drawing/2014/main" id="{51FCD479-CB11-4B0F-A8C1-25720979E82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1381125"/>
            <a:ext cx="9048750" cy="1809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>
              <a:defRPr sz="4200" b="0">
                <a:solidFill>
                  <a:srgbClr val="F3F0E8"/>
                </a:solidFill>
              </a:defRPr>
            </a:pPr>
            <a:r>
              <a:rPr sz="4200" b="0">
                <a:solidFill>
                  <a:srgbClr val="F3F0E8"/>
                </a:solidFill>
              </a:rPr>
              <a:t>What must be true before we make the next commitment?</a:t>
            </a:r>
          </a:p>
        </p:txBody>
      </p:sp>
      <p:sp>
        <p:nvSpPr>
          <p:cNvPr id="27" name="">
            <a:extLst xmlns:a="http://schemas.openxmlformats.org/drawingml/2006/main">
              <a:ext uri="{FF2B5EF4-FFF2-40B4-BE49-F238E27FC236}">
                <a16:creationId xmlns:a16="http://schemas.microsoft.com/office/drawing/2014/main" id="{96DB6DB4-664B-47CA-8D60-3F2D230959D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4000500"/>
            <a:ext cx="7620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CCFBB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8" name="">
            <a:extLst xmlns:a="http://schemas.openxmlformats.org/drawingml/2006/main">
              <a:ext uri="{FF2B5EF4-FFF2-40B4-BE49-F238E27FC236}">
                <a16:creationId xmlns:a16="http://schemas.microsoft.com/office/drawing/2014/main" id="{9CECB685-DFF2-414F-9A3B-256F3BA822D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4762500"/>
            <a:ext cx="7620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CCFBB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9" name="">
            <a:extLst xmlns:a="http://schemas.openxmlformats.org/drawingml/2006/main">
              <a:ext uri="{FF2B5EF4-FFF2-40B4-BE49-F238E27FC236}">
                <a16:creationId xmlns:a16="http://schemas.microsoft.com/office/drawing/2014/main" id="{458ABC0B-9FC1-4FB2-9C2D-A96AA5B4F15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858250" y="4095750"/>
            <a:ext cx="17145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>
              <a:defRPr sz="975" b="1">
                <a:solidFill>
                  <a:srgbClr val="DCCFBB"/>
                </a:solidFill>
              </a:defRPr>
            </a:pPr>
            <a:r>
              <a:rPr sz="975" b="1">
                <a:solidFill>
                  <a:srgbClr val="DCCFBB"/>
                </a:solidFill>
              </a:rPr>
              <a:t>OWNER</a:t>
            </a:r>
          </a:p>
        </p:txBody>
      </p:sp>
      <p:sp>
        <p:nvSpPr>
          <p:cNvPr id="30" name="">
            <a:extLst xmlns:a="http://schemas.openxmlformats.org/drawingml/2006/main">
              <a:ext uri="{FF2B5EF4-FFF2-40B4-BE49-F238E27FC236}">
                <a16:creationId xmlns:a16="http://schemas.microsoft.com/office/drawing/2014/main" id="{C58DA7B5-368F-4932-ADC0-58F054C50DC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858250" y="4762500"/>
            <a:ext cx="17145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>
              <a:defRPr sz="975" b="1">
                <a:solidFill>
                  <a:srgbClr val="DCCFBB"/>
                </a:solidFill>
              </a:defRPr>
            </a:pPr>
            <a:r>
              <a:rPr sz="975" b="1">
                <a:solidFill>
                  <a:srgbClr val="DCCFBB"/>
                </a:solidFill>
              </a:rPr>
              <a:t>DUE</a:t>
            </a:r>
          </a:p>
        </p:txBody>
      </p:sp>
      <p:sp>
        <p:nvSpPr>
          <p:cNvPr id="31" name="">
            <a:extLst xmlns:a="http://schemas.openxmlformats.org/drawingml/2006/main">
              <a:ext uri="{FF2B5EF4-FFF2-40B4-BE49-F238E27FC236}">
                <a16:creationId xmlns:a16="http://schemas.microsoft.com/office/drawing/2014/main" id="{094D7326-CFAD-44AD-8619-33FCAA5443E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5953125"/>
            <a:ext cx="3429000" cy="3429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>
              <a:defRPr sz="1500" b="0">
                <a:solidFill>
                  <a:srgbClr val="F3F0E8"/>
                </a:solidFill>
              </a:defRPr>
            </a:pPr>
            <a:r>
              <a:rPr sz="1500" b="0">
                <a:solidFill>
                  <a:srgbClr val="F3F0E8"/>
                </a:solidFill>
              </a:rPr>
              <a:t>The Development Playbook</a:t>
            </a:r>
          </a:p>
        </p:txBody>
      </p:sp>
    </p:spTree>
    <p:extLst>
      <p:ext uri="{BB962C8B-B14F-4D97-AF65-F5344CB8AC3E}">
        <p14:creationId xmlns:p14="http://schemas.microsoft.com/office/powerpoint/2010/main" val="776589743"/>
      </p:ext>
    </p:extLst>
  </p:cSld>
</p:sld>
</file>

<file path=ppt/theme/theme1.xml><?xml version="1.0" encoding="utf-8"?>
<a:theme xmlns:a="http://schemas.openxmlformats.org/drawingml/2006/main" name="ChatGPT">
  <a:themeElements>
    <a:clrScheme name="ChatGPT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ChatGPT">
      <a:fillStyleLst>
        <a:solidFill>
          <a:schemeClr val="phClr"/>
        </a:solidFill>
        <a:gradFill>
          <a:gsLst>
            <a:gs pos="0">
              <a:schemeClr val="phClr">
                <a:tint val="67000"/>
                <a:lumMod val="110000"/>
                <a:satMod val="105000"/>
              </a:schemeClr>
            </a:gs>
            <a:gs pos="50000">
              <a:schemeClr val="phClr">
                <a:tint val="73000"/>
                <a:lumMod val="105000"/>
                <a:satMod val="103000"/>
              </a:schemeClr>
            </a:gs>
            <a:gs pos="100000">
              <a:schemeClr val="phClr">
                <a:tint val="81000"/>
                <a:lumMod val="105000"/>
                <a:satMod val="109000"/>
              </a:schemeClr>
            </a:gs>
          </a:gsLst>
          <a:lin ang="5400000" scaled="0"/>
        </a:gradFill>
        <a:gradFill>
          <a:gsLst>
            <a:gs pos="0">
              <a:schemeClr val="phClr">
                <a:tint val="94000"/>
                <a:lumMod val="102000"/>
                <a:satMod val="103000"/>
              </a:schemeClr>
            </a:gs>
            <a:gs pos="50000">
              <a:schemeClr val="phClr">
                <a:shade val="100000"/>
                <a:lumMod val="100000"/>
                <a:satMod val="110000"/>
              </a:schemeClr>
            </a:gs>
            <a:gs pos="100000">
              <a:schemeClr val="phClr">
                <a:shade val="78000"/>
                <a:lumMod val="99000"/>
                <a:satMod val="120000"/>
              </a:schemeClr>
            </a:gs>
          </a:gsLst>
          <a:lin ang="5400000" scaled="0"/>
        </a:gradFill>
      </a:fillStyleLst>
      <a:lnStyleLst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19050" dist="9525" dir="5400000">
              <a:srgbClr val="000000">
                <a:alpha val="6000"/>
              </a:srgbClr>
            </a:outerShdw>
          </a:effectLst>
        </a:effectStyle>
        <a:effectStyle>
          <a:effectLst>
            <a:outerShdw blurRad="28575" dist="9525" dir="5400000">
              <a:srgbClr val="000000">
                <a:alpha val="8000"/>
              </a:srgbClr>
            </a:outerShdw>
          </a:effectLst>
        </a:effectStyle>
        <a:effectStyle>
          <a:effectLst>
            <a:outerShdw blurRad="57150" dist="19050" dir="5400000">
              <a:srgbClr val="000000">
                <a:alpha val="10000"/>
              </a:srgbClr>
            </a:outerShdw>
          </a:effectLst>
        </a:effectStyle>
        <a:effectStyle>
          <a:effectLst>
            <a:outerShdw blurRad="114300" dist="38100" dir="5400000">
              <a:srgbClr val="000000">
                <a:alpha val="12000"/>
              </a:srgbClr>
            </a:outerShdw>
          </a:effectLst>
        </a:effectStyle>
        <a:effectStyle>
          <a:effectLst>
            <a:outerShdw blurRad="171450" dist="571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266700" dist="95250" dir="5400000">
              <a:srgbClr val="000000">
                <a:alpha val="24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  <a:satMod val="150000"/>
              </a:schemeClr>
            </a:gs>
            <a:gs pos="50000">
              <a:schemeClr val="phClr">
                <a:tint val="98000"/>
                <a:shade val="90000"/>
                <a:lumMod val="103000"/>
                <a:satMod val="130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ap:Properties xmlns:ap="http://schemas.openxmlformats.org/officeDocument/2006/extended-properties">
  <ap:Application>Walnut Exporter</ap:Application>
  <ap:PresentationFormat>Converted Presentation</ap:PresentationFormat>
  <ap:Slides>0</ap:Slides>
  <ap:Notes>0</ap:Notes>
  <ap:HiddenSlides>0</ap:HiddenSlides>
  <ap:SharedDoc>false</ap:SharedDoc>
  <ap:DocSecurity>0</ap:DocSecurity>
</ap:Properties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dc:creator>Walnut Exporter</dc:creator>
  <lastModifiedBy>Walnut Exporter</lastModifiedBy>
  <dc:title>Presentation</dc:title>
  <dcterms:created xsi:type="dcterms:W3CDTF">2026-06-24T15:33:23.7180000Z</dcterms:created>
  <dcterms:modified xsi:type="dcterms:W3CDTF">2026-06-24T15:33:23.7180000Z</dcterms:modified>
</coreProperties>
</file>